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000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8C1E-8688-4177-A944-4C859D8C0E31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98C5-BD21-47CB-B432-A6D0D2C1727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8C1E-8688-4177-A944-4C859D8C0E31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98C5-BD21-47CB-B432-A6D0D2C17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8C1E-8688-4177-A944-4C859D8C0E31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98C5-BD21-47CB-B432-A6D0D2C17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8C1E-8688-4177-A944-4C859D8C0E31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98C5-BD21-47CB-B432-A6D0D2C17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8C1E-8688-4177-A944-4C859D8C0E31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98C5-BD21-47CB-B432-A6D0D2C1727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8C1E-8688-4177-A944-4C859D8C0E31}" type="datetimeFigureOut">
              <a:rPr lang="en-US" smtClean="0"/>
              <a:t>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98C5-BD21-47CB-B432-A6D0D2C17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8C1E-8688-4177-A944-4C859D8C0E31}" type="datetimeFigureOut">
              <a:rPr lang="en-US" smtClean="0"/>
              <a:t>2/4/15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98C5-BD21-47CB-B432-A6D0D2C1727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8C1E-8688-4177-A944-4C859D8C0E31}" type="datetimeFigureOut">
              <a:rPr lang="en-US" smtClean="0"/>
              <a:t>2/4/15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98C5-BD21-47CB-B432-A6D0D2C17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8C1E-8688-4177-A944-4C859D8C0E31}" type="datetimeFigureOut">
              <a:rPr lang="en-US" smtClean="0"/>
              <a:t>2/4/15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98C5-BD21-47CB-B432-A6D0D2C17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8C1E-8688-4177-A944-4C859D8C0E31}" type="datetimeFigureOut">
              <a:rPr lang="en-US" smtClean="0"/>
              <a:t>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98C5-BD21-47CB-B432-A6D0D2C172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8C1E-8688-4177-A944-4C859D8C0E31}" type="datetimeFigureOut">
              <a:rPr lang="en-US" smtClean="0"/>
              <a:t>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F98C5-BD21-47CB-B432-A6D0D2C172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4838C1E-8688-4177-A944-4C859D8C0E31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FFF98C5-BD21-47CB-B432-A6D0D2C172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/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Capitalism vs. Socialism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23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82100" cy="693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666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/>
              <a:t>Marx’s Theory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76" y="1447800"/>
            <a:ext cx="8534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Capitalism </a:t>
            </a:r>
            <a:r>
              <a:rPr lang="en-US" sz="4000" dirty="0" smtClean="0">
                <a:sym typeface="Wingdings" panose="05000000000000000000" pitchFamily="2" charset="2"/>
              </a:rPr>
              <a:t> </a:t>
            </a:r>
          </a:p>
          <a:p>
            <a:pPr marL="0" indent="0">
              <a:buNone/>
            </a:pPr>
            <a:r>
              <a:rPr lang="en-US" sz="4000" dirty="0" smtClean="0">
                <a:sym typeface="Wingdings" panose="05000000000000000000" pitchFamily="2" charset="2"/>
              </a:rPr>
              <a:t>	Class Struggle  </a:t>
            </a:r>
          </a:p>
          <a:p>
            <a:pPr marL="0" indent="0">
              <a:buNone/>
            </a:pPr>
            <a:r>
              <a:rPr lang="en-US" sz="4000" dirty="0">
                <a:sym typeface="Wingdings" panose="05000000000000000000" pitchFamily="2" charset="2"/>
              </a:rPr>
              <a:t>	</a:t>
            </a:r>
            <a:r>
              <a:rPr lang="en-US" sz="4000" dirty="0" smtClean="0">
                <a:sym typeface="Wingdings" panose="05000000000000000000" pitchFamily="2" charset="2"/>
              </a:rPr>
              <a:t>	Worker’s Revolt  							Socialism  </a:t>
            </a:r>
          </a:p>
          <a:p>
            <a:pPr marL="0" indent="0">
              <a:buNone/>
            </a:pPr>
            <a:r>
              <a:rPr lang="en-US" sz="4000" dirty="0" smtClean="0">
                <a:sym typeface="Wingdings" panose="05000000000000000000" pitchFamily="2" charset="2"/>
              </a:rPr>
              <a:t>					Communism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5240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76238"/>
            <a:ext cx="3352799" cy="248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66093"/>
            <a:ext cx="4495800" cy="203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22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Capitalism</a:t>
            </a:r>
            <a:endParaRPr lang="en-US" sz="6000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6187440" cy="5029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Founder: </a:t>
            </a:r>
            <a:r>
              <a:rPr lang="en-US" sz="4000" u="sng" dirty="0" smtClean="0">
                <a:latin typeface="Calibri" panose="020F0502020204030204" pitchFamily="34" charset="0"/>
              </a:rPr>
              <a:t>Adam Smith</a:t>
            </a:r>
          </a:p>
          <a:p>
            <a:endParaRPr lang="en-US" sz="4000" dirty="0">
              <a:latin typeface="Calibri" panose="020F0502020204030204" pitchFamily="34" charset="0"/>
            </a:endParaRPr>
          </a:p>
          <a:p>
            <a:r>
              <a:rPr lang="en-US" sz="4000" u="sng" dirty="0" smtClean="0">
                <a:latin typeface="Calibri" panose="020F0502020204030204" pitchFamily="34" charset="0"/>
              </a:rPr>
              <a:t>Private</a:t>
            </a:r>
            <a:r>
              <a:rPr lang="en-US" sz="4000" dirty="0">
                <a:latin typeface="Calibri" panose="020F0502020204030204" pitchFamily="34" charset="0"/>
              </a:rPr>
              <a:t> </a:t>
            </a:r>
            <a:r>
              <a:rPr lang="en-US" sz="4000" dirty="0" smtClean="0">
                <a:latin typeface="Calibri" panose="020F0502020204030204" pitchFamily="34" charset="0"/>
              </a:rPr>
              <a:t>ownership of business and property</a:t>
            </a:r>
          </a:p>
          <a:p>
            <a:endParaRPr lang="en-US" sz="4000" dirty="0">
              <a:latin typeface="Calibri" panose="020F0502020204030204" pitchFamily="34" charset="0"/>
            </a:endParaRPr>
          </a:p>
          <a:p>
            <a:r>
              <a:rPr lang="en-US" sz="4000" dirty="0" smtClean="0">
                <a:latin typeface="Calibri" panose="020F0502020204030204" pitchFamily="34" charset="0"/>
              </a:rPr>
              <a:t>Competition: </a:t>
            </a:r>
            <a:r>
              <a:rPr lang="en-US" sz="4000" u="sng" dirty="0" smtClean="0">
                <a:latin typeface="Calibri" panose="020F0502020204030204" pitchFamily="34" charset="0"/>
              </a:rPr>
              <a:t>encouraged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70066"/>
            <a:ext cx="3063240" cy="367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76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810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Capitalism</a:t>
            </a:r>
            <a:endParaRPr lang="en-US" sz="6000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05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Goal: </a:t>
            </a:r>
            <a:r>
              <a:rPr lang="en-US" sz="4000" u="sng" dirty="0" smtClean="0">
                <a:latin typeface="Calibri" panose="020F0502020204030204" pitchFamily="34" charset="0"/>
              </a:rPr>
              <a:t>Private business to compete</a:t>
            </a:r>
          </a:p>
          <a:p>
            <a:endParaRPr lang="en-US" sz="4000" u="sng" dirty="0">
              <a:latin typeface="Calibri" panose="020F0502020204030204" pitchFamily="34" charset="0"/>
            </a:endParaRPr>
          </a:p>
          <a:p>
            <a:r>
              <a:rPr lang="en-US" sz="4000" i="1" dirty="0" smtClean="0">
                <a:latin typeface="Calibri" panose="020F0502020204030204" pitchFamily="34" charset="0"/>
              </a:rPr>
              <a:t>Laissez Faire: </a:t>
            </a:r>
            <a:r>
              <a:rPr lang="en-US" sz="4000" u="sng" dirty="0" smtClean="0">
                <a:latin typeface="Calibri" panose="020F0502020204030204" pitchFamily="34" charset="0"/>
              </a:rPr>
              <a:t>abstention by governments from interfering in the workings of the free market</a:t>
            </a:r>
            <a:endParaRPr lang="en-US" sz="4000" i="1" u="sng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647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94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18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Private businesses </a:t>
            </a:r>
            <a:r>
              <a:rPr lang="en-US" sz="4000" u="sng" dirty="0" smtClean="0">
                <a:latin typeface="Calibri" panose="020F0502020204030204" pitchFamily="34" charset="0"/>
              </a:rPr>
              <a:t>compete</a:t>
            </a:r>
            <a:r>
              <a:rPr lang="en-US" sz="4000" dirty="0" smtClean="0">
                <a:latin typeface="Calibri" panose="020F0502020204030204" pitchFamily="34" charset="0"/>
              </a:rPr>
              <a:t> to produce the best products and services for consumers.</a:t>
            </a:r>
          </a:p>
          <a:p>
            <a:r>
              <a:rPr lang="en-US" sz="4000" dirty="0" smtClean="0">
                <a:latin typeface="Calibri" panose="020F0502020204030204" pitchFamily="34" charset="0"/>
              </a:rPr>
              <a:t>The free market can solve economic problems through </a:t>
            </a:r>
            <a:r>
              <a:rPr lang="en-US" sz="4000" u="sng" dirty="0" smtClean="0">
                <a:latin typeface="Calibri" panose="020F0502020204030204" pitchFamily="34" charset="0"/>
              </a:rPr>
              <a:t>competition</a:t>
            </a:r>
            <a:r>
              <a:rPr lang="en-US" sz="4000" dirty="0" smtClean="0">
                <a:latin typeface="Calibri" panose="020F0502020204030204" pitchFamily="34" charset="0"/>
              </a:rPr>
              <a:t> and </a:t>
            </a:r>
            <a:r>
              <a:rPr lang="en-US" sz="4000" u="sng" dirty="0" smtClean="0">
                <a:latin typeface="Calibri" panose="020F0502020204030204" pitchFamily="34" charset="0"/>
              </a:rPr>
              <a:t>free trade</a:t>
            </a:r>
            <a:r>
              <a:rPr lang="en-US" sz="4000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Capitalism</a:t>
            </a:r>
            <a:endParaRPr lang="en-US" sz="6000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800" y="4667250"/>
            <a:ext cx="256371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798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54102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Pros </a:t>
            </a:r>
          </a:p>
          <a:p>
            <a:pPr lvl="1"/>
            <a:r>
              <a:rPr lang="en-US" sz="4000" dirty="0">
                <a:latin typeface="Calibri" panose="020F0502020204030204" pitchFamily="34" charset="0"/>
              </a:rPr>
              <a:t>C</a:t>
            </a:r>
            <a:r>
              <a:rPr lang="en-US" sz="4000" dirty="0" smtClean="0">
                <a:latin typeface="Calibri" panose="020F0502020204030204" pitchFamily="34" charset="0"/>
              </a:rPr>
              <a:t>ompetition encourages innovation</a:t>
            </a:r>
          </a:p>
          <a:p>
            <a:pPr lvl="1"/>
            <a:r>
              <a:rPr lang="en-US" sz="4000" dirty="0" smtClean="0">
                <a:latin typeface="Calibri" panose="020F0502020204030204" pitchFamily="34" charset="0"/>
              </a:rPr>
              <a:t>Economic incentives</a:t>
            </a:r>
          </a:p>
          <a:p>
            <a:pPr lvl="1"/>
            <a:r>
              <a:rPr lang="en-US" sz="4000" dirty="0">
                <a:latin typeface="Calibri" panose="020F0502020204030204" pitchFamily="34" charset="0"/>
              </a:rPr>
              <a:t>E</a:t>
            </a:r>
            <a:r>
              <a:rPr lang="en-US" sz="4000" dirty="0" smtClean="0">
                <a:latin typeface="Calibri" panose="020F0502020204030204" pitchFamily="34" charset="0"/>
              </a:rPr>
              <a:t>conomic freedom</a:t>
            </a:r>
            <a:endParaRPr lang="en-US" sz="4000" u="sng" dirty="0">
              <a:latin typeface="Calibri" panose="020F0502020204030204" pitchFamily="34" charset="0"/>
            </a:endParaRPr>
          </a:p>
          <a:p>
            <a:r>
              <a:rPr lang="en-US" sz="4000" dirty="0" smtClean="0">
                <a:latin typeface="Calibri" panose="020F0502020204030204" pitchFamily="34" charset="0"/>
              </a:rPr>
              <a:t>Cons </a:t>
            </a:r>
          </a:p>
          <a:p>
            <a:pPr lvl="1"/>
            <a:r>
              <a:rPr lang="en-US" sz="4000" dirty="0">
                <a:latin typeface="Calibri" panose="020F0502020204030204" pitchFamily="34" charset="0"/>
              </a:rPr>
              <a:t>U</a:t>
            </a:r>
            <a:r>
              <a:rPr lang="en-US" sz="4000" dirty="0" smtClean="0">
                <a:latin typeface="Calibri" panose="020F0502020204030204" pitchFamily="34" charset="0"/>
              </a:rPr>
              <a:t>nequal distribution of wealth</a:t>
            </a:r>
          </a:p>
          <a:p>
            <a:pPr lvl="1"/>
            <a:r>
              <a:rPr lang="en-US" sz="4000" dirty="0">
                <a:latin typeface="Calibri" panose="020F0502020204030204" pitchFamily="34" charset="0"/>
              </a:rPr>
              <a:t>B</a:t>
            </a:r>
            <a:r>
              <a:rPr lang="en-US" sz="4000" dirty="0" smtClean="0">
                <a:latin typeface="Calibri" panose="020F0502020204030204" pitchFamily="34" charset="0"/>
              </a:rPr>
              <a:t>oom and bust cycles</a:t>
            </a:r>
          </a:p>
          <a:p>
            <a:pPr lvl="1"/>
            <a:r>
              <a:rPr lang="en-US" sz="4000" dirty="0">
                <a:latin typeface="Calibri" panose="020F0502020204030204" pitchFamily="34" charset="0"/>
              </a:rPr>
              <a:t>M</a:t>
            </a:r>
            <a:r>
              <a:rPr lang="en-US" sz="4000" dirty="0" smtClean="0">
                <a:latin typeface="Calibri" panose="020F0502020204030204" pitchFamily="34" charset="0"/>
              </a:rPr>
              <a:t>onopoly power</a:t>
            </a:r>
          </a:p>
          <a:p>
            <a:pPr lvl="1"/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</a:rPr>
              <a:t>Capitalism</a:t>
            </a:r>
            <a:endParaRPr lang="en-US" sz="60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71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</a:rPr>
              <a:t>Socialism</a:t>
            </a:r>
            <a:endParaRPr lang="en-US" sz="6000" u="sng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715001" cy="5257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Founder: </a:t>
            </a:r>
            <a:r>
              <a:rPr lang="en-US" sz="4000" u="sng" dirty="0" smtClean="0">
                <a:latin typeface="Calibri" panose="020F0502020204030204" pitchFamily="34" charset="0"/>
              </a:rPr>
              <a:t>Karl Marx</a:t>
            </a:r>
          </a:p>
          <a:p>
            <a:endParaRPr lang="en-US" sz="4000" u="sng" dirty="0">
              <a:latin typeface="Calibri" panose="020F0502020204030204" pitchFamily="34" charset="0"/>
            </a:endParaRPr>
          </a:p>
          <a:p>
            <a:r>
              <a:rPr lang="en-US" sz="4000" u="sng" dirty="0" smtClean="0">
                <a:latin typeface="Calibri" panose="020F0502020204030204" pitchFamily="34" charset="0"/>
              </a:rPr>
              <a:t>Government</a:t>
            </a:r>
            <a:r>
              <a:rPr lang="en-US" sz="4000" dirty="0" smtClean="0">
                <a:latin typeface="Calibri" panose="020F0502020204030204" pitchFamily="34" charset="0"/>
              </a:rPr>
              <a:t> ownership of business and property</a:t>
            </a:r>
          </a:p>
          <a:p>
            <a:endParaRPr lang="en-US" sz="4000" dirty="0">
              <a:latin typeface="Calibri" panose="020F0502020204030204" pitchFamily="34" charset="0"/>
            </a:endParaRPr>
          </a:p>
          <a:p>
            <a:r>
              <a:rPr lang="en-US" sz="4000" dirty="0" smtClean="0">
                <a:latin typeface="Calibri" panose="020F0502020204030204" pitchFamily="34" charset="0"/>
              </a:rPr>
              <a:t>Competition: </a:t>
            </a:r>
            <a:r>
              <a:rPr lang="en-US" sz="4000" u="sng" dirty="0" smtClean="0">
                <a:latin typeface="Calibri" panose="020F0502020204030204" pitchFamily="34" charset="0"/>
              </a:rPr>
              <a:t>discouraged</a:t>
            </a:r>
            <a:r>
              <a:rPr lang="en-US" sz="4000" dirty="0" smtClean="0">
                <a:latin typeface="Calibri" panose="020F0502020204030204" pitchFamily="34" charset="0"/>
              </a:rPr>
              <a:t> 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558" y="1447800"/>
            <a:ext cx="339634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24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Socialism</a:t>
            </a:r>
            <a:endParaRPr lang="en-US" sz="6000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599" y="1447800"/>
            <a:ext cx="5638801" cy="5257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Goal: </a:t>
            </a:r>
            <a:r>
              <a:rPr lang="en-US" sz="4000" u="sng" dirty="0" smtClean="0">
                <a:latin typeface="Calibri" panose="020F0502020204030204" pitchFamily="34" charset="0"/>
              </a:rPr>
              <a:t>classless society</a:t>
            </a:r>
          </a:p>
          <a:p>
            <a:endParaRPr lang="en-US" sz="4000" u="sng" dirty="0">
              <a:latin typeface="Calibri" panose="020F0502020204030204" pitchFamily="34" charset="0"/>
            </a:endParaRPr>
          </a:p>
          <a:p>
            <a:r>
              <a:rPr lang="en-US" sz="4000" i="1" dirty="0" smtClean="0">
                <a:latin typeface="Calibri" panose="020F0502020204030204" pitchFamily="34" charset="0"/>
              </a:rPr>
              <a:t>Proletariat: </a:t>
            </a:r>
            <a:r>
              <a:rPr lang="en-US" sz="4000" u="sng" dirty="0" smtClean="0">
                <a:latin typeface="Calibri" panose="020F0502020204030204" pitchFamily="34" charset="0"/>
              </a:rPr>
              <a:t>workers, or working-class people, regarded collectively</a:t>
            </a:r>
            <a:r>
              <a:rPr lang="en-US" sz="4000" dirty="0" smtClean="0">
                <a:latin typeface="Calibri" panose="020F0502020204030204" pitchFamily="34" charset="0"/>
              </a:rPr>
              <a:t>.</a:t>
            </a:r>
            <a:endParaRPr lang="en-US" sz="4000" i="1" dirty="0">
              <a:latin typeface="Calibri" panose="020F0502020204030204" pitchFamily="34" charset="0"/>
            </a:endParaRPr>
          </a:p>
        </p:txBody>
      </p:sp>
      <p:pic>
        <p:nvPicPr>
          <p:cNvPr id="7" name="Picture 5" descr="http://upload.wikimedia.org/wikipedia/en/f/f3/SPUS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477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Socialism</a:t>
            </a:r>
            <a:endParaRPr lang="en-US" sz="6000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599" y="1447800"/>
            <a:ext cx="8686801" cy="5257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Economic system based on equality that would provide guaranteed </a:t>
            </a:r>
            <a:r>
              <a:rPr lang="en-US" sz="4000" u="sng" dirty="0" smtClean="0">
                <a:latin typeface="Calibri" panose="020F0502020204030204" pitchFamily="34" charset="0"/>
              </a:rPr>
              <a:t>healthcare, housing, jobs, educations, and pensions </a:t>
            </a:r>
            <a:r>
              <a:rPr lang="en-US" sz="4000" dirty="0" smtClean="0">
                <a:latin typeface="Calibri" panose="020F0502020204030204" pitchFamily="34" charset="0"/>
              </a:rPr>
              <a:t>for all citizens.</a:t>
            </a:r>
          </a:p>
          <a:p>
            <a:r>
              <a:rPr lang="en-US" sz="4000" dirty="0" smtClean="0">
                <a:latin typeface="Calibri" panose="020F0502020204030204" pitchFamily="34" charset="0"/>
              </a:rPr>
              <a:t>To carry out these costly public benefits, </a:t>
            </a:r>
            <a:r>
              <a:rPr lang="en-US" sz="4000" u="sng" dirty="0" smtClean="0">
                <a:latin typeface="Calibri" panose="020F0502020204030204" pitchFamily="34" charset="0"/>
              </a:rPr>
              <a:t>government</a:t>
            </a:r>
            <a:r>
              <a:rPr lang="en-US" sz="4000" dirty="0" smtClean="0">
                <a:latin typeface="Calibri" panose="020F0502020204030204" pitchFamily="34" charset="0"/>
              </a:rPr>
              <a:t> would own the property and wealth of a nation and put them to use for the </a:t>
            </a:r>
            <a:r>
              <a:rPr lang="en-US" sz="4000" u="sng" dirty="0" smtClean="0">
                <a:latin typeface="Calibri" panose="020F0502020204030204" pitchFamily="34" charset="0"/>
              </a:rPr>
              <a:t>common good</a:t>
            </a:r>
            <a:r>
              <a:rPr lang="en-US" sz="4000" dirty="0" smtClean="0">
                <a:latin typeface="Calibri" panose="020F0502020204030204" pitchFamily="34" charset="0"/>
              </a:rPr>
              <a:t>.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04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Socialism</a:t>
            </a:r>
            <a:endParaRPr lang="en-US" sz="6000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599" y="990600"/>
            <a:ext cx="8686801" cy="5715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Pros</a:t>
            </a:r>
          </a:p>
          <a:p>
            <a:pPr lvl="1"/>
            <a:r>
              <a:rPr lang="en-US" sz="4000" dirty="0" smtClean="0">
                <a:latin typeface="Calibri" panose="020F0502020204030204" pitchFamily="34" charset="0"/>
              </a:rPr>
              <a:t>Social equality</a:t>
            </a:r>
          </a:p>
          <a:p>
            <a:pPr lvl="1"/>
            <a:r>
              <a:rPr lang="en-US" sz="4000" dirty="0" smtClean="0">
                <a:latin typeface="Calibri" panose="020F0502020204030204" pitchFamily="34" charset="0"/>
              </a:rPr>
              <a:t>Economic equality</a:t>
            </a:r>
          </a:p>
          <a:p>
            <a:pPr lvl="1"/>
            <a:r>
              <a:rPr lang="en-US" sz="4000" dirty="0" smtClean="0">
                <a:latin typeface="Calibri" panose="020F0502020204030204" pitchFamily="34" charset="0"/>
              </a:rPr>
              <a:t>Medical equality</a:t>
            </a:r>
          </a:p>
          <a:p>
            <a:r>
              <a:rPr lang="en-US" sz="4000" dirty="0" smtClean="0">
                <a:latin typeface="Calibri" panose="020F0502020204030204" pitchFamily="34" charset="0"/>
              </a:rPr>
              <a:t>Cons</a:t>
            </a:r>
          </a:p>
          <a:p>
            <a:pPr lvl="1"/>
            <a:r>
              <a:rPr lang="en-US" sz="4000" dirty="0" smtClean="0">
                <a:latin typeface="Calibri" panose="020F0502020204030204" pitchFamily="34" charset="0"/>
              </a:rPr>
              <a:t>Lack of competition</a:t>
            </a:r>
          </a:p>
          <a:p>
            <a:pPr lvl="1"/>
            <a:r>
              <a:rPr lang="en-US" sz="4000" dirty="0" smtClean="0">
                <a:latin typeface="Calibri" panose="020F0502020204030204" pitchFamily="34" charset="0"/>
              </a:rPr>
              <a:t>Few economic incentives</a:t>
            </a:r>
          </a:p>
          <a:p>
            <a:pPr lvl="1"/>
            <a:r>
              <a:rPr lang="en-US" sz="4000" dirty="0" smtClean="0">
                <a:latin typeface="Calibri" panose="020F0502020204030204" pitchFamily="34" charset="0"/>
              </a:rPr>
              <a:t>Government oversight</a:t>
            </a:r>
          </a:p>
        </p:txBody>
      </p:sp>
    </p:spTree>
    <p:extLst>
      <p:ext uri="{BB962C8B-B14F-4D97-AF65-F5344CB8AC3E}">
        <p14:creationId xmlns:p14="http://schemas.microsoft.com/office/powerpoint/2010/main" val="134695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126</TotalTime>
  <Words>193</Words>
  <Application>Microsoft Macintosh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Capitalism vs. Socialism</vt:lpstr>
      <vt:lpstr>Capitalism</vt:lpstr>
      <vt:lpstr>Capitalism</vt:lpstr>
      <vt:lpstr>Capitalism</vt:lpstr>
      <vt:lpstr>Capitalism</vt:lpstr>
      <vt:lpstr>Socialism</vt:lpstr>
      <vt:lpstr>Socialism</vt:lpstr>
      <vt:lpstr>Socialism</vt:lpstr>
      <vt:lpstr>Socialism</vt:lpstr>
      <vt:lpstr>PowerPoint Presentation</vt:lpstr>
      <vt:lpstr>Marx’s Theory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Capitalism vs. Socialism</dc:title>
  <dc:creator>mtbak_000</dc:creator>
  <cp:lastModifiedBy>Nathan Fleenor</cp:lastModifiedBy>
  <cp:revision>15</cp:revision>
  <dcterms:created xsi:type="dcterms:W3CDTF">2015-02-01T02:23:20Z</dcterms:created>
  <dcterms:modified xsi:type="dcterms:W3CDTF">2015-02-04T17:49:48Z</dcterms:modified>
</cp:coreProperties>
</file>