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7" r:id="rId2"/>
    <p:sldMasterId id="2147483679" r:id="rId3"/>
  </p:sldMasterIdLst>
  <p:handoutMasterIdLst>
    <p:handoutMasterId r:id="rId48"/>
  </p:handoutMasterIdLst>
  <p:sldIdLst>
    <p:sldId id="273" r:id="rId4"/>
    <p:sldId id="274" r:id="rId5"/>
    <p:sldId id="337" r:id="rId6"/>
    <p:sldId id="281" r:id="rId7"/>
    <p:sldId id="282" r:id="rId8"/>
    <p:sldId id="336" r:id="rId9"/>
    <p:sldId id="283" r:id="rId10"/>
    <p:sldId id="285" r:id="rId11"/>
    <p:sldId id="286" r:id="rId12"/>
    <p:sldId id="287" r:id="rId13"/>
    <p:sldId id="288" r:id="rId14"/>
    <p:sldId id="289" r:id="rId15"/>
    <p:sldId id="296" r:id="rId16"/>
    <p:sldId id="290" r:id="rId17"/>
    <p:sldId id="291" r:id="rId18"/>
    <p:sldId id="292" r:id="rId19"/>
    <p:sldId id="293" r:id="rId20"/>
    <p:sldId id="305" r:id="rId21"/>
    <p:sldId id="299" r:id="rId22"/>
    <p:sldId id="301" r:id="rId23"/>
    <p:sldId id="306" r:id="rId24"/>
    <p:sldId id="307" r:id="rId25"/>
    <p:sldId id="294" r:id="rId26"/>
    <p:sldId id="295" r:id="rId27"/>
    <p:sldId id="297" r:id="rId28"/>
    <p:sldId id="298" r:id="rId29"/>
    <p:sldId id="316" r:id="rId30"/>
    <p:sldId id="317" r:id="rId31"/>
    <p:sldId id="328" r:id="rId32"/>
    <p:sldId id="318" r:id="rId33"/>
    <p:sldId id="319" r:id="rId34"/>
    <p:sldId id="325" r:id="rId35"/>
    <p:sldId id="324" r:id="rId36"/>
    <p:sldId id="320" r:id="rId37"/>
    <p:sldId id="321" r:id="rId38"/>
    <p:sldId id="322" r:id="rId39"/>
    <p:sldId id="323" r:id="rId40"/>
    <p:sldId id="309" r:id="rId41"/>
    <p:sldId id="311" r:id="rId42"/>
    <p:sldId id="326" r:id="rId43"/>
    <p:sldId id="314" r:id="rId44"/>
    <p:sldId id="312" r:id="rId45"/>
    <p:sldId id="313" r:id="rId46"/>
    <p:sldId id="315" r:id="rId47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99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F3158-4C98-47E5-B35D-285BE2BE76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2AB27D6E-1404-49A6-B586-0182762C9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08837-D034-4F95-B42F-C8C25506C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41085-5607-440F-B332-FB61762A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B27D6E-1404-49A6-B586-0182762C9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93F4FE-B016-44A9-BB53-D717C84AD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E8CC57-8D8A-49DE-9C13-AD8F55503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0FCD-BE41-438C-A313-DDA0A19E3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EF0E-CD3C-4B88-82DD-9557BB2C89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25E784-B5EE-4956-8371-D90EDC431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AF2-74E6-4BEA-B67C-CD1380590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2C6FED-7EE4-4262-A269-ACB718BFE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F4FE-B016-44A9-BB53-D717C84AD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0EE0FF-34B7-40BD-973C-B594B04CF6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8837-D034-4F95-B42F-C8C25506C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1085-5607-440F-B332-FB61762A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B27D6E-1404-49A6-B586-0182762C9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3F4FE-B016-44A9-BB53-D717C84A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CC57-8D8A-49DE-9C13-AD8F55503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E0FCD-BE41-438C-A313-DDA0A19E3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3EEF0E-CD3C-4B88-82DD-9557BB2C89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5E784-B5EE-4956-8371-D90EDC431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F4AF2-74E6-4BEA-B67C-CD1380590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CC57-8D8A-49DE-9C13-AD8F55503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C6FED-7EE4-4262-A269-ACB718BFE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0EE0FF-34B7-40BD-973C-B594B04CF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208837-D034-4F95-B42F-C8C25506C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41085-5607-440F-B332-FB61762A3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0FCD-BE41-438C-A313-DDA0A19E3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EEF0E-CD3C-4B88-82DD-9557BB2C8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E784-B5EE-4956-8371-D90EDC431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4AF2-74E6-4BEA-B67C-CD1380590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6FED-7EE4-4262-A269-ACB718BFE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EE0FF-34B7-40BD-973C-B594B04CF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5ADD6A5-6897-4C54-AAAB-B29F3FBE4C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ADD6A5-6897-4C54-AAAB-B29F3FBE4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5ADD6A5-6897-4C54-AAAB-B29F3FBE4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138"/>
            <a:ext cx="9144000" cy="1431925"/>
          </a:xfrm>
        </p:spPr>
        <p:txBody>
          <a:bodyPr/>
          <a:lstStyle/>
          <a:p>
            <a:r>
              <a:rPr lang="en-US" b="1" dirty="0" smtClean="0"/>
              <a:t>States </a:t>
            </a:r>
            <a:r>
              <a:rPr lang="en-US" b="1" dirty="0"/>
              <a:t>of Consciousness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61" name="Picture 5" descr="eye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chemeClr val="bg2">
              <a:alpha val="45000"/>
            </a:schemeClr>
          </a:solidFill>
        </p:spPr>
        <p:txBody>
          <a:bodyPr/>
          <a:lstStyle/>
          <a:p>
            <a:r>
              <a:rPr lang="en-U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econd Stage:  </a:t>
            </a:r>
            <a:r>
              <a:rPr lang="en-U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leep </a:t>
            </a:r>
            <a:r>
              <a:rPr lang="en-US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pindles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  <a:solidFill>
            <a:schemeClr val="bg2">
              <a:alpha val="39000"/>
            </a:schemeClr>
          </a:solidFill>
        </p:spPr>
        <p:txBody>
          <a:bodyPr/>
          <a:lstStyle/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After about 5 minutes in stage 1 sleep, you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slip 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into Stage 2 sleep which is characterized by Sleep Spindles:  bursts of rapid, rhythmic, brain wave activity.  </a:t>
            </a:r>
          </a:p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where you are clearly asleep, sleep talking can occur in this stage or any other later stage. </a:t>
            </a:r>
          </a:p>
          <a:p>
            <a:pPr>
              <a:buFontTx/>
              <a:buNone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bg2">
              <a:alpha val="44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Three:  Transition Stage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05400"/>
          </a:xfrm>
          <a:solidFill>
            <a:schemeClr val="bg2">
              <a:alpha val="49000"/>
            </a:schemeClr>
          </a:solidFill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Three begins your descent into “slow wave sleep.”  </a:t>
            </a:r>
            <a:endParaRPr lang="en-US" sz="4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40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Delta Waves:</a:t>
            </a: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(large, slow brain waves associated with deep sleep) begin appearing in stage 3 but are increasingly apparent in Stage 4.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chemeClr val="bg2">
              <a:alpha val="48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Four:  Delta Waves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867400" cy="5715000"/>
          </a:xfrm>
          <a:solidFill>
            <a:schemeClr val="bg2">
              <a:alpha val="49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of deep sleep characterized by Delta Waves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when you are hard to awaken…but still aware of stimuli around you.  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Stage at which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sleepwalking or wetting the bed occurs.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Also experience </a:t>
            </a: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night terrors.</a:t>
            </a:r>
          </a:p>
        </p:txBody>
      </p:sp>
      <p:pic>
        <p:nvPicPr>
          <p:cNvPr id="35842" name="Picture 2" descr="http://www.cartoonstock.com/newscartoons/cartoonists/mbc/lowres/mbcn915l.jpg"/>
          <p:cNvPicPr>
            <a:picLocks noChangeAspect="1" noChangeArrowheads="1"/>
          </p:cNvPicPr>
          <p:nvPr/>
        </p:nvPicPr>
        <p:blipFill>
          <a:blip r:embed="rId3" cstate="print"/>
          <a:srcRect l="4000" t="14000" r="4000"/>
          <a:stretch>
            <a:fillRect/>
          </a:stretch>
        </p:blipFill>
        <p:spPr bwMode="auto">
          <a:xfrm>
            <a:off x="5638800" y="2133600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371600"/>
          </a:xfrm>
          <a:solidFill>
            <a:schemeClr val="bg2">
              <a:alpha val="32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Night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Terrors and Nightmares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00600" cy="5486400"/>
          </a:xfrm>
          <a:solidFill>
            <a:schemeClr val="bg2">
              <a:alpha val="42000"/>
            </a:schemeClr>
          </a:solidFill>
        </p:spPr>
        <p:txBody>
          <a:bodyPr/>
          <a:lstStyle/>
          <a:p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Nightmares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Products of REM sleep 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College Students: 2/month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Increase with stress and anxiety</a:t>
            </a:r>
            <a:endParaRPr lang="en-US" sz="2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Night Terrors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Occur </a:t>
            </a: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during late stage 4 sleep and are characterized by high arousal and an appearance of terror but are seldom remembered.  </a:t>
            </a:r>
            <a:endParaRPr lang="en-US" sz="2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Hearts race, gasp for air 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Suddenly sit up, talk incoherently, or thrash </a:t>
            </a:r>
          </a:p>
          <a:p>
            <a:pPr lvl="1"/>
            <a:r>
              <a: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Most common in young children </a:t>
            </a:r>
          </a:p>
        </p:txBody>
      </p:sp>
      <p:pic>
        <p:nvPicPr>
          <p:cNvPr id="50180" name="Picture 4" descr="night terr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760" y="2362200"/>
            <a:ext cx="336804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R.E.M. Sleep (Paradoxical Sleep)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724400" cy="510540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After stage 4, your </a:t>
            </a:r>
            <a:r>
              <a:rPr lang="en-US" sz="4000" b="1" dirty="0" smtClean="0">
                <a:solidFill>
                  <a:schemeClr val="bg2"/>
                </a:solidFill>
              </a:rPr>
              <a:t>body </a:t>
            </a:r>
            <a:r>
              <a:rPr lang="en-US" sz="4000" b="1" dirty="0">
                <a:solidFill>
                  <a:schemeClr val="bg2"/>
                </a:solidFill>
              </a:rPr>
              <a:t>cycles back to stage 3, stage 2, and into REM sleep.</a:t>
            </a:r>
          </a:p>
          <a:p>
            <a:r>
              <a:rPr lang="en-US" sz="4000" b="1" dirty="0">
                <a:solidFill>
                  <a:schemeClr val="bg2"/>
                </a:solidFill>
              </a:rPr>
              <a:t>A Normal Sleep cycle lasts about 90 minutes.</a:t>
            </a:r>
          </a:p>
        </p:txBody>
      </p:sp>
      <p:pic>
        <p:nvPicPr>
          <p:cNvPr id="44113" name="Picture 81" descr="r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4191000" cy="4892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R.E.M. Sleep (Paradoxical Sleep)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38800"/>
          </a:xfrm>
          <a:solidFill>
            <a:schemeClr val="bg1">
              <a:alpha val="33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R.E.M.:  rapid eye movement sleep, stage where vivid dreams occur.  Known as Paradoxical because muscles are relaxed yet body is highly active.  </a:t>
            </a:r>
          </a:p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Heart rate increases, Breathing more rapid, eyes dart behind lids.  </a:t>
            </a:r>
          </a:p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Genitals become aroused during R.E.M. sleep even when dreams are not sexual in nature.  </a:t>
            </a:r>
          </a:p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 sleep cycle continues, R.E.M. sleep gets longer and longer.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Brain Waves and Stages of Sleep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4" name="Picture 4" descr="BRNW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8382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So Why Do We Sleep?</a:t>
            </a:r>
            <a:r>
              <a:rPr lang="en-US" dirty="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</a:rPr>
              <a:t>Most </a:t>
            </a:r>
            <a:r>
              <a:rPr lang="en-US" sz="3600" b="1" dirty="0" smtClean="0">
                <a:solidFill>
                  <a:schemeClr val="bg2"/>
                </a:solidFill>
              </a:rPr>
              <a:t>people </a:t>
            </a:r>
            <a:r>
              <a:rPr lang="en-US" sz="3600" b="1" dirty="0">
                <a:solidFill>
                  <a:schemeClr val="bg2"/>
                </a:solidFill>
              </a:rPr>
              <a:t>will sleep for 9 hours if they could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Sleep debt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Decrease in work productivity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Increase in auto accidents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Suppressed immune system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Alter metabolic and hormonal functioning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Decrease in performance and creativity </a:t>
            </a:r>
          </a:p>
          <a:p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4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Sleep Function 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2"/>
                </a:solidFill>
              </a:rPr>
              <a:t>Theories:</a:t>
            </a:r>
          </a:p>
          <a:p>
            <a:r>
              <a:rPr lang="en-US" sz="4800" dirty="0">
                <a:solidFill>
                  <a:schemeClr val="bg2"/>
                </a:solidFill>
              </a:rPr>
              <a:t>1. Sleep protects</a:t>
            </a:r>
          </a:p>
          <a:p>
            <a:r>
              <a:rPr lang="en-US" sz="4800" dirty="0">
                <a:solidFill>
                  <a:schemeClr val="bg2"/>
                </a:solidFill>
              </a:rPr>
              <a:t>2. Helps us recuperate</a:t>
            </a:r>
          </a:p>
          <a:p>
            <a:r>
              <a:rPr lang="en-US" sz="4800" dirty="0">
                <a:solidFill>
                  <a:schemeClr val="bg2"/>
                </a:solidFill>
              </a:rPr>
              <a:t>3. Might help us grow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Sleep Disorders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334000" cy="5486400"/>
          </a:xfrm>
          <a:solidFill>
            <a:schemeClr val="accent5">
              <a:lumMod val="20000"/>
              <a:lumOff val="80000"/>
              <a:alpha val="34000"/>
            </a:schemeClr>
          </a:solidFill>
        </p:spPr>
        <p:txBody>
          <a:bodyPr/>
          <a:lstStyle/>
          <a:p>
            <a:r>
              <a:rPr lang="en-US" sz="4000" u="sng" dirty="0">
                <a:solidFill>
                  <a:schemeClr val="bg2"/>
                </a:solidFill>
              </a:rPr>
              <a:t>Insomnia:</a:t>
            </a:r>
            <a:r>
              <a:rPr lang="en-US" sz="4000" dirty="0">
                <a:solidFill>
                  <a:schemeClr val="bg2"/>
                </a:solidFill>
              </a:rPr>
              <a:t>  inability to fall asleep or stay asleep.  </a:t>
            </a:r>
          </a:p>
          <a:p>
            <a:r>
              <a:rPr lang="en-US" sz="4000" dirty="0">
                <a:solidFill>
                  <a:schemeClr val="bg2"/>
                </a:solidFill>
              </a:rPr>
              <a:t>10-15 % of adults</a:t>
            </a:r>
          </a:p>
          <a:p>
            <a:r>
              <a:rPr lang="en-US" sz="4000" dirty="0">
                <a:solidFill>
                  <a:schemeClr val="bg2"/>
                </a:solidFill>
              </a:rPr>
              <a:t>Sleeping pills and alcohol might make it worse</a:t>
            </a:r>
          </a:p>
          <a:p>
            <a:pPr lvl="1"/>
            <a:r>
              <a:rPr lang="en-US" sz="3600" dirty="0">
                <a:solidFill>
                  <a:schemeClr val="bg2"/>
                </a:solidFill>
              </a:rPr>
              <a:t>Less REM sleep</a:t>
            </a:r>
          </a:p>
        </p:txBody>
      </p:sp>
      <p:pic>
        <p:nvPicPr>
          <p:cNvPr id="53253" name="Picture 5" descr="insom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1371600"/>
            <a:ext cx="3716337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b="1" dirty="0"/>
              <a:t>What is Consciousness?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r>
              <a:rPr lang="en-US" sz="4800" b="1" u="sng" dirty="0"/>
              <a:t>Consciousness</a:t>
            </a:r>
            <a:r>
              <a:rPr lang="en-US" sz="4800" b="1" dirty="0"/>
              <a:t> has been defined by psychologists as our awareness of ourselves and our environment.</a:t>
            </a:r>
          </a:p>
          <a:p>
            <a:r>
              <a:rPr lang="en-US" sz="4800" b="1" dirty="0"/>
              <a:t>The awareness varies depending on our attention to the task at hand.  Ex:  driving.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Sleep Disorders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324600" cy="5867400"/>
          </a:xfrm>
          <a:solidFill>
            <a:schemeClr val="accent5">
              <a:lumMod val="20000"/>
              <a:lumOff val="80000"/>
              <a:alpha val="20000"/>
            </a:schemeClr>
          </a:solidFill>
        </p:spPr>
        <p:txBody>
          <a:bodyPr/>
          <a:lstStyle/>
          <a:p>
            <a:r>
              <a:rPr lang="en-US" sz="3600" b="1" u="sng" dirty="0">
                <a:solidFill>
                  <a:schemeClr val="bg2"/>
                </a:solidFill>
              </a:rPr>
              <a:t>Sleep Apnea:</a:t>
            </a:r>
            <a:r>
              <a:rPr lang="en-US" sz="3600" dirty="0">
                <a:solidFill>
                  <a:schemeClr val="bg2"/>
                </a:solidFill>
              </a:rPr>
              <a:t>  sleep disorder characterized by a temporary stoppage of breathing during sleep and consequent momentary awakenings.</a:t>
            </a:r>
          </a:p>
          <a:p>
            <a:r>
              <a:rPr lang="en-US" sz="3600" dirty="0">
                <a:solidFill>
                  <a:schemeClr val="bg2"/>
                </a:solidFill>
              </a:rPr>
              <a:t>Often complained about as “snoring.” </a:t>
            </a:r>
          </a:p>
          <a:p>
            <a:r>
              <a:rPr lang="en-US" sz="3600" dirty="0">
                <a:solidFill>
                  <a:schemeClr val="bg2"/>
                </a:solidFill>
              </a:rPr>
              <a:t>Often interrupts deep sleep stages leaving person feeling exhausted.</a:t>
            </a:r>
            <a:r>
              <a:rPr lang="en-US" dirty="0">
                <a:solidFill>
                  <a:schemeClr val="bg2"/>
                </a:solidFill>
              </a:rPr>
              <a:t> 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5300" name="Picture 4" descr="Apnoea_occ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24188"/>
            <a:ext cx="3581400" cy="2230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4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Tips for Sleeping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800" dirty="0">
                <a:solidFill>
                  <a:schemeClr val="bg2"/>
                </a:solidFill>
              </a:rPr>
              <a:t>Relax before bed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800" dirty="0">
                <a:solidFill>
                  <a:schemeClr val="bg2"/>
                </a:solidFill>
              </a:rPr>
              <a:t>Avoid caffeine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800" dirty="0">
                <a:solidFill>
                  <a:schemeClr val="bg2"/>
                </a:solidFill>
              </a:rPr>
              <a:t>A glass of milk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800" dirty="0">
                <a:solidFill>
                  <a:schemeClr val="bg2"/>
                </a:solidFill>
              </a:rPr>
              <a:t>Regular cycle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800" dirty="0">
                <a:solidFill>
                  <a:schemeClr val="bg2"/>
                </a:solidFill>
              </a:rPr>
              <a:t>Exercise regularly</a:t>
            </a:r>
            <a:r>
              <a:rPr lang="en-US" sz="4800" dirty="0" smtClean="0">
                <a:solidFill>
                  <a:schemeClr val="bg2"/>
                </a:solidFill>
              </a:rPr>
              <a:t>, but </a:t>
            </a:r>
            <a:r>
              <a:rPr lang="en-US" sz="4800" dirty="0">
                <a:solidFill>
                  <a:schemeClr val="bg2"/>
                </a:solidFill>
              </a:rPr>
              <a:t>not in the late evening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/>
              <a:t>Dreams </a:t>
            </a:r>
          </a:p>
        </p:txBody>
      </p:sp>
      <p:pic>
        <p:nvPicPr>
          <p:cNvPr id="67588" name="Picture 4" descr="heads01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71787" y="2260600"/>
            <a:ext cx="2638425" cy="3552825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b="1" dirty="0"/>
              <a:t>What’s the Meaning Of Dreams?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Manifest Content:</a:t>
            </a:r>
            <a:r>
              <a:rPr lang="en-US" dirty="0" smtClean="0"/>
              <a:t>  represents remembered story line of a dream.</a:t>
            </a:r>
          </a:p>
          <a:p>
            <a:pPr>
              <a:lnSpc>
                <a:spcPct val="90000"/>
              </a:lnSpc>
            </a:pPr>
            <a:r>
              <a:rPr lang="en-US" b="1" u="sng" dirty="0" smtClean="0"/>
              <a:t>Latent Content:</a:t>
            </a:r>
            <a:r>
              <a:rPr lang="en-US" dirty="0" smtClean="0"/>
              <a:t>  represents underlying meaning of dreams dealing with wishes and drives.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Psychoanalytic </a:t>
            </a:r>
            <a:r>
              <a:rPr lang="en-US" b="1" dirty="0"/>
              <a:t>Theorists like Freud will argue that dreams represent the royal road to the “unconscious.” 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Dreams </a:t>
            </a:r>
            <a:r>
              <a:rPr lang="en-US" b="1" dirty="0"/>
              <a:t>represent unresolved wishes/desires and discharge feelings that would be unacceptable if consciously voiced.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b="1" dirty="0"/>
              <a:t>What’s The Meaning of Dreams?  Depends Who You Ask?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/>
              <a:t>Physiological Function of Dreams:</a:t>
            </a:r>
            <a:r>
              <a:rPr lang="en-US" dirty="0"/>
              <a:t>  periodic brain activity associated with R.E.M. sleep gives the brain needed activity to make neural connections.  Also helps facilitate memory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u="sng" dirty="0"/>
              <a:t>Activation-Synthesis Theory:</a:t>
            </a:r>
            <a:r>
              <a:rPr lang="en-US" dirty="0"/>
              <a:t>  dreams are result of brain’s attempt to make sense of random neural </a:t>
            </a:r>
            <a:r>
              <a:rPr lang="en-US" dirty="0" smtClean="0"/>
              <a:t>activity - mind </a:t>
            </a:r>
            <a:r>
              <a:rPr lang="en-US" dirty="0"/>
              <a:t>always tries to make sense of stimuli.  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/>
              <a:t>What’s The Meaning Of Dreams?  Depends Who You Ask!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610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Dreams As Part of Cognitive Development:</a:t>
            </a:r>
            <a:r>
              <a:rPr lang="en-US" sz="3600" dirty="0"/>
              <a:t>  all mammals experience R.E.M. sleep and many researchers believe it helps facilitate cognitive development. </a:t>
            </a:r>
            <a:endParaRPr lang="en-US" sz="3600" dirty="0" smtClean="0"/>
          </a:p>
          <a:p>
            <a:pPr>
              <a:lnSpc>
                <a:spcPct val="90000"/>
              </a:lnSpc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b="1" u="sng" dirty="0"/>
              <a:t>R.E.M. Rebound:</a:t>
            </a:r>
            <a:r>
              <a:rPr lang="en-US" sz="3600" dirty="0"/>
              <a:t>  tendency for R.E.M. sleep to increase following </a:t>
            </a:r>
            <a:r>
              <a:rPr lang="en-US" sz="3600" dirty="0" smtClean="0"/>
              <a:t>deprivation - may </a:t>
            </a:r>
            <a:r>
              <a:rPr lang="en-US" sz="3600" dirty="0"/>
              <a:t>illustrate a biological need for it.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/>
              <a:t>Lucid Dreams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5257800" cy="5486400"/>
          </a:xfrm>
        </p:spPr>
        <p:txBody>
          <a:bodyPr/>
          <a:lstStyle/>
          <a:p>
            <a:r>
              <a:rPr lang="en-US" sz="4000" b="1" u="sng" dirty="0"/>
              <a:t>Lucid Dreams:</a:t>
            </a:r>
            <a:r>
              <a:rPr lang="en-US" sz="4000" dirty="0"/>
              <a:t>  are dreams in which you become aware that you are dreaming and you can control aspects of your environment in the dream.</a:t>
            </a:r>
          </a:p>
          <a:p>
            <a:endParaRPr lang="en-US" sz="3600" dirty="0"/>
          </a:p>
        </p:txBody>
      </p:sp>
      <p:pic>
        <p:nvPicPr>
          <p:cNvPr id="52229" name="Picture 5" descr="fantasy_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30480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906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What do we dream about?</a:t>
            </a:r>
            <a:r>
              <a:rPr lang="en-US" dirty="0"/>
              <a:t> </a:t>
            </a:r>
          </a:p>
        </p:txBody>
      </p:sp>
      <p:sp>
        <p:nvSpPr>
          <p:cNvPr id="86019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152400" y="3505200"/>
            <a:ext cx="8991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Most </a:t>
            </a:r>
            <a:r>
              <a:rPr lang="en-US" sz="4000" dirty="0"/>
              <a:t>dreams are about events in our daily lives </a:t>
            </a:r>
          </a:p>
          <a:p>
            <a:pPr lvl="2">
              <a:lnSpc>
                <a:spcPct val="90000"/>
              </a:lnSpc>
            </a:pPr>
            <a:r>
              <a:rPr lang="en-US" sz="3600" b="1" dirty="0"/>
              <a:t>Previous day’s experiences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dreamed of…..? 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Falling 83%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Being attacked 77%</a:t>
            </a:r>
          </a:p>
          <a:p>
            <a:pPr>
              <a:lnSpc>
                <a:spcPct val="90000"/>
              </a:lnSpc>
            </a:pPr>
            <a:r>
              <a:rPr lang="en-US" sz="3600" b="1" dirty="0" err="1"/>
              <a:t>School,teacher</a:t>
            </a:r>
            <a:r>
              <a:rPr lang="en-US" sz="3600" b="1" dirty="0"/>
              <a:t>, studying 71%</a:t>
            </a:r>
          </a:p>
          <a:p>
            <a:pPr>
              <a:lnSpc>
                <a:spcPct val="90000"/>
              </a:lnSpc>
            </a:pPr>
            <a:r>
              <a:rPr lang="en-US" sz="3600" b="1" dirty="0" smtClean="0"/>
              <a:t>Arriving </a:t>
            </a:r>
            <a:r>
              <a:rPr lang="en-US" sz="3600" b="1" dirty="0"/>
              <a:t>late  64%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Eating 62%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 A loved person dying 57%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Being locked up 56%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Have you ever dreamed of…..?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Finding money 56%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Swimming 52%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Snakes  49%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Being inappropriately dressed 46%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Unable to breathe 44%</a:t>
            </a:r>
          </a:p>
          <a:p>
            <a:pPr>
              <a:lnSpc>
                <a:spcPct val="90000"/>
              </a:lnSpc>
            </a:pPr>
            <a:r>
              <a:rPr lang="en-US" sz="3600" b="1" dirty="0" smtClean="0"/>
              <a:t>Fire </a:t>
            </a:r>
            <a:r>
              <a:rPr lang="en-US" sz="3600" b="1" dirty="0"/>
              <a:t>41%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Failing an Exam 39%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Killing Someone 26%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awareness of the environment </a:t>
            </a:r>
          </a:p>
          <a:p>
            <a:pPr lvl="1"/>
            <a:r>
              <a:rPr lang="en-US" dirty="0" smtClean="0"/>
              <a:t>Selective attention: focusing on a particular stimulus</a:t>
            </a:r>
          </a:p>
          <a:p>
            <a:r>
              <a:rPr lang="en-US" dirty="0" smtClean="0"/>
              <a:t>Consciousness as direct inner awareness</a:t>
            </a:r>
          </a:p>
          <a:p>
            <a:r>
              <a:rPr lang="en-US" dirty="0" smtClean="0"/>
              <a:t>Freud and the Unconscious</a:t>
            </a:r>
          </a:p>
          <a:p>
            <a:pPr lvl="1"/>
            <a:r>
              <a:rPr lang="en-US" dirty="0" smtClean="0"/>
              <a:t>Dreams express unconscious wishes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algn="ctr">
              <a:buFontTx/>
              <a:buNone/>
            </a:pP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5638800" cy="46482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Hypnosis-</a:t>
            </a: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 social interaction in which one person ( the hypnotist) suggests to another ( the subject) that certain perceptions, feelings, thoughts or behaviors will occur </a:t>
            </a:r>
          </a:p>
          <a:p>
            <a:pPr>
              <a:lnSpc>
                <a:spcPct val="90000"/>
              </a:lnSpc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9094" name="Picture 6" descr="http://static.howstuffworks.com/gif/hypnosis-int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2193925" cy="3165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5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anyone Experience Hypnosis?</a:t>
            </a: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It depends on the subject’s openness to suggestion </a:t>
            </a:r>
          </a:p>
          <a:p>
            <a:pPr algn="ctr">
              <a:buFontTx/>
              <a:buNone/>
            </a:pP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4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24840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Hypnosis Enhance Recall of Forgotten Events?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does not help us recover “accurate memories as far back as birth”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Highly hypnotizable 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especially 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vulnerable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 false memory suggestions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hypnosis force </a:t>
            </a:r>
            <a:r>
              <a:rPr lang="en-US" sz="4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 to </a:t>
            </a:r>
            <a:r>
              <a:rPr lang="en-US" sz="4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act </a:t>
            </a:r>
            <a:r>
              <a:rPr lang="en-US" sz="5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against their will? </a:t>
            </a:r>
          </a:p>
          <a:p>
            <a:pPr>
              <a:lnSpc>
                <a:spcPct val="90000"/>
              </a:lnSpc>
            </a:pPr>
            <a:endParaRPr lang="en-US" sz="4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 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authoritative person in a legitimate context can induce 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people- 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hypnotized or  not- to perform some unlikely acts</a:t>
            </a: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Can Hypnosis Alleviate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Pain?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3340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YES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10% of us can become so deeply hypnotized that even major surgery can be performed without anesthesia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Dissociation- a split between  levels of consciousness. </a:t>
            </a:r>
          </a:p>
          <a:p>
            <a:pPr lvl="2"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Dissociate the sensation of the pain  from the emotional suffering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Selective Attention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Is Hypnosis an Altered State of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Consciousness?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en-US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as  a social phenomenon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Behaviors produced through hypnotic procedures can also be produced without them</a:t>
            </a:r>
          </a:p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 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do what is expected of them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5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Is Hypnosis an Altered State of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Consciousness?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458200" cy="41148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As A Divided Consciousness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Explains hypnosis not as a unique “trance state” where the “subconscious” is under control by the hypnotist but rather as a split in awareness caused by the “subjective experience of hypnosis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.”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Perspectives On Dissociation</a:t>
            </a:r>
          </a:p>
        </p:txBody>
      </p:sp>
      <p:pic>
        <p:nvPicPr>
          <p:cNvPr id="70661" name="Picture 5" descr="hypnosis theori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4575" y="1981200"/>
            <a:ext cx="7053263" cy="41148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2"/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Hypnosis Concepts:  Can Hypnosis Have an Effect After The Session?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Posthypnotic Amnesia: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supposed inability to recall what one experienced during hypnosis; induced by the hypnotist’s suggestion. “You will no longer remember anything you experienced today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.”</a:t>
            </a:r>
          </a:p>
          <a:p>
            <a:pPr>
              <a:lnSpc>
                <a:spcPct val="90000"/>
              </a:lnSpc>
              <a:buNone/>
            </a:pP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Posthypnotic Suggestion: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a suggestion made during a hypnosis session that will be carried out after hypnosis session is over.  “You will no longer feel the need to smoke after this session is over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.”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 dirty="0"/>
              <a:t>Daydreams and Fantasies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Almost everyone daydreams at one point or another.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Young adults tend to fantasize more than older adults, and admit to more sexual fantasies.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Although 95% of all people have sexual fantasies, men tend to fantasize more than women.  </a:t>
            </a:r>
          </a:p>
          <a:p>
            <a:pPr>
              <a:lnSpc>
                <a:spcPct val="90000"/>
              </a:lnSpc>
            </a:pPr>
            <a:r>
              <a:rPr lang="en-US" sz="3600" b="1" u="sng" dirty="0"/>
              <a:t>Fantasy-prone personality:</a:t>
            </a:r>
            <a:r>
              <a:rPr lang="en-US" sz="3600" dirty="0"/>
              <a:t>  someone who imagines and recalls experiences with lifelike vividness and who spends considerable time fantasizing.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b="1"/>
              <a:t>Near Death Experiences </a:t>
            </a:r>
          </a:p>
        </p:txBody>
      </p:sp>
      <p:pic>
        <p:nvPicPr>
          <p:cNvPr id="96260" name="Picture 4" descr="7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Near Death Experiences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905000"/>
            <a:ext cx="4724400" cy="4114800"/>
          </a:xfrm>
        </p:spPr>
        <p:txBody>
          <a:bodyPr/>
          <a:lstStyle/>
          <a:p>
            <a:r>
              <a:rPr lang="en-US" sz="3600" b="1" u="sng" dirty="0"/>
              <a:t>Near Death Experiences</a:t>
            </a:r>
            <a:r>
              <a:rPr lang="en-US" sz="3600" b="1" dirty="0"/>
              <a:t>: an altered state of consciousness reported after a close brush with death.</a:t>
            </a:r>
          </a:p>
        </p:txBody>
      </p:sp>
      <p:pic>
        <p:nvPicPr>
          <p:cNvPr id="78853" name="Picture 5" descr="7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724678"/>
            <a:ext cx="4038600" cy="4133322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/>
              <a:t>Dualism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52578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u="sng" dirty="0"/>
              <a:t>Dualism:</a:t>
            </a:r>
            <a:r>
              <a:rPr lang="en-US" sz="3600" dirty="0"/>
              <a:t>  argues that the mind and body are two distinct entities that interact.  The “mind” is nonphysical and can exist apart from the physical body</a:t>
            </a:r>
            <a:r>
              <a:rPr lang="en-US" sz="36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Was put forth by many philosophers including Renee Descartes and Socrates.</a:t>
            </a:r>
          </a:p>
        </p:txBody>
      </p:sp>
      <p:pic>
        <p:nvPicPr>
          <p:cNvPr id="76805" name="Picture 5" descr="descar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2988" y="0"/>
            <a:ext cx="3881012" cy="4525962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Monism (Materialism)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43000"/>
            <a:ext cx="7086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Monism argues that the mind and body are different aspects of the same thing</a:t>
            </a:r>
            <a:r>
              <a:rPr lang="en-US" sz="32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Mind and body cannot be separated without bodies we are nobodies</a:t>
            </a:r>
            <a:r>
              <a:rPr lang="en-US" sz="32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Thomas Hobbes along with many philosophers and scientists support this viewpoint.</a:t>
            </a:r>
          </a:p>
        </p:txBody>
      </p:sp>
      <p:pic>
        <p:nvPicPr>
          <p:cNvPr id="77829" name="Picture 5" descr="hobb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1905000"/>
            <a:ext cx="1974850" cy="41148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5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438400"/>
          </a:xfrm>
        </p:spPr>
        <p:txBody>
          <a:bodyPr/>
          <a:lstStyle/>
          <a:p>
            <a:r>
              <a:rPr lang="en-US" b="1" dirty="0"/>
              <a:t>How Would Dualists vs. Monists explain “Near Death Experiences?”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381000"/>
          </a:xfrm>
        </p:spPr>
        <p:txBody>
          <a:bodyPr/>
          <a:lstStyle/>
          <a:p>
            <a:r>
              <a:rPr lang="en-US" b="1" dirty="0"/>
              <a:t>Why Might Daydreaming Be Helpful and Adaptive for Humans?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A way to escape</a:t>
            </a:r>
          </a:p>
          <a:p>
            <a:r>
              <a:rPr lang="en-US" sz="4000" b="1" dirty="0"/>
              <a:t>Prepare for future events</a:t>
            </a:r>
          </a:p>
          <a:p>
            <a:r>
              <a:rPr lang="en-US" sz="4000" b="1" dirty="0"/>
              <a:t>Aware of unfinished business</a:t>
            </a:r>
          </a:p>
          <a:p>
            <a:r>
              <a:rPr lang="en-US" sz="4000" b="1" dirty="0"/>
              <a:t>Increase creativity</a:t>
            </a:r>
          </a:p>
          <a:p>
            <a:r>
              <a:rPr lang="en-US" sz="4000" b="1" dirty="0"/>
              <a:t>Substitute for impulsive behavior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600200"/>
          </a:xfrm>
          <a:solidFill>
            <a:schemeClr val="bg2">
              <a:alpha val="42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Sleep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bg2">
              <a:alpha val="44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Biological Rhythms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6400800" cy="5715000"/>
          </a:xfrm>
          <a:solidFill>
            <a:schemeClr val="bg2">
              <a:alpha val="37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Biological Rhythms: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periodic physiological fluctuations built into human beings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Ex: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28 day menstrual cycle, 24 hour alertness cycle, annual cycle, 90 minute sleep cycles. 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Circadian Rhythm: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biological clock that regulates body rhythms on a 24 hour cycle….larks vs. owls.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29701" name="Picture 5" descr="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25146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715000" cy="6858000"/>
          </a:xfrm>
          <a:solidFill>
            <a:schemeClr val="bg2">
              <a:alpha val="23000"/>
            </a:schemeClr>
          </a:solidFill>
        </p:spPr>
        <p:txBody>
          <a:bodyPr/>
          <a:lstStyle/>
          <a:p>
            <a:endParaRPr lang="en-US" sz="3600" b="1" u="sng" dirty="0" smtClean="0"/>
          </a:p>
          <a:p>
            <a:r>
              <a:rPr lang="en-US" sz="36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Sleep</a:t>
            </a:r>
            <a:r>
              <a:rPr lang="en-US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refers to the periodic, natural, reversible loss of consciousness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Using an </a:t>
            </a:r>
            <a:r>
              <a:rPr lang="en-US" sz="36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EEG</a:t>
            </a:r>
            <a:r>
              <a:rPr lang="en-US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sleep researchers have shown the mind is “awake” during various stages of sleep</a:t>
            </a: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US" sz="4000" dirty="0"/>
          </a:p>
        </p:txBody>
      </p:sp>
      <p:pic>
        <p:nvPicPr>
          <p:cNvPr id="31748" name="Picture 4" descr="e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38200"/>
            <a:ext cx="29718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2">
              <a:alpha val="43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Sleep Stages:  Stage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solidFill>
            <a:schemeClr val="bg2">
              <a:alpha val="4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As we lay with our eyes closed we are in an awake but highly relaxed state characterized by </a:t>
            </a:r>
            <a:r>
              <a:rPr lang="en-US" sz="28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alpha waves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(slow waves) being emitted from our brain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As we fall asleep, we have a 50% decrease in alpha wave activity…sometimes referred to as “drowsy sleep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.”</a:t>
            </a:r>
          </a:p>
          <a:p>
            <a:pPr>
              <a:lnSpc>
                <a:spcPct val="90000"/>
              </a:lnSpc>
              <a:buNone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During Stage 1 sleep, we often experience </a:t>
            </a:r>
            <a:r>
              <a:rPr lang="en-US" sz="28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hallucinations: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false sensory experiences.  We may feel a sensation of falling or floating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Also have involuntary muscle movements. 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5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ibbons">
  <a:themeElements>
    <a:clrScheme name="">
      <a:dk1>
        <a:srgbClr val="220011"/>
      </a:dk1>
      <a:lt1>
        <a:srgbClr val="33CCFF"/>
      </a:lt1>
      <a:dk2>
        <a:srgbClr val="660033"/>
      </a:dk2>
      <a:lt2>
        <a:srgbClr val="CCCCFF"/>
      </a:lt2>
      <a:accent1>
        <a:srgbClr val="CC0099"/>
      </a:accent1>
      <a:accent2>
        <a:srgbClr val="56002B"/>
      </a:accent2>
      <a:accent3>
        <a:srgbClr val="B8AAAD"/>
      </a:accent3>
      <a:accent4>
        <a:srgbClr val="2AAEDA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7">
        <a:dk1>
          <a:srgbClr val="220011"/>
        </a:dk1>
        <a:lt1>
          <a:srgbClr val="0099CC"/>
        </a:lt1>
        <a:dk2>
          <a:srgbClr val="660033"/>
        </a:dk2>
        <a:lt2>
          <a:srgbClr val="CCCCFF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0082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1205</TotalTime>
  <Words>1550</Words>
  <Application>Microsoft Office PowerPoint</Application>
  <PresentationFormat>On-screen Show (4:3)</PresentationFormat>
  <Paragraphs>184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Ribbons</vt:lpstr>
      <vt:lpstr>Oriel</vt:lpstr>
      <vt:lpstr>Metro</vt:lpstr>
      <vt:lpstr>States of Consciousness</vt:lpstr>
      <vt:lpstr>What is Consciousness?</vt:lpstr>
      <vt:lpstr>Forms of Consciousness</vt:lpstr>
      <vt:lpstr>Daydreams and Fantasies</vt:lpstr>
      <vt:lpstr>Why Might Daydreaming Be Helpful and Adaptive for Humans?</vt:lpstr>
      <vt:lpstr>Sleep</vt:lpstr>
      <vt:lpstr>Biological Rhythms</vt:lpstr>
      <vt:lpstr>Slide 8</vt:lpstr>
      <vt:lpstr>Sleep Stages:  Stage 1</vt:lpstr>
      <vt:lpstr>Second Stage:  Sleep Spindles</vt:lpstr>
      <vt:lpstr>Stage Three:  Transition Stage</vt:lpstr>
      <vt:lpstr>Stage Four:  Delta Waves</vt:lpstr>
      <vt:lpstr>Night Terrors and Nightmares</vt:lpstr>
      <vt:lpstr>R.E.M. Sleep (Paradoxical Sleep)</vt:lpstr>
      <vt:lpstr>R.E.M. Sleep (Paradoxical Sleep)</vt:lpstr>
      <vt:lpstr>Brain Waves and Stages of Sleep</vt:lpstr>
      <vt:lpstr>So Why Do We Sleep?  </vt:lpstr>
      <vt:lpstr>Sleep Function </vt:lpstr>
      <vt:lpstr>Sleep Disorders</vt:lpstr>
      <vt:lpstr>Sleep Disorders</vt:lpstr>
      <vt:lpstr>Tips for Sleeping</vt:lpstr>
      <vt:lpstr>Dreams </vt:lpstr>
      <vt:lpstr>What’s the Meaning Of Dreams? </vt:lpstr>
      <vt:lpstr>What’s The Meaning of Dreams?  Depends Who You Ask?</vt:lpstr>
      <vt:lpstr>What’s The Meaning Of Dreams?  Depends Who You Ask!</vt:lpstr>
      <vt:lpstr>Lucid Dreams</vt:lpstr>
      <vt:lpstr>What do we dream about? </vt:lpstr>
      <vt:lpstr>Have you ever dreamed of…..? </vt:lpstr>
      <vt:lpstr>Have you ever dreamed of…..?</vt:lpstr>
      <vt:lpstr>Slide 30</vt:lpstr>
      <vt:lpstr>Hypnosis </vt:lpstr>
      <vt:lpstr>Slide 32</vt:lpstr>
      <vt:lpstr>Slide 33</vt:lpstr>
      <vt:lpstr>Slide 34</vt:lpstr>
      <vt:lpstr>Can Hypnosis Alleviate Pain? </vt:lpstr>
      <vt:lpstr>Is Hypnosis an Altered State of Consciousness? </vt:lpstr>
      <vt:lpstr>Is Hypnosis an Altered State of Consciousness?</vt:lpstr>
      <vt:lpstr>Perspectives On Dissociation</vt:lpstr>
      <vt:lpstr>Hypnosis Concepts:  Can Hypnosis Have an Effect After The Session?</vt:lpstr>
      <vt:lpstr>Slide 40</vt:lpstr>
      <vt:lpstr>Near Death Experiences</vt:lpstr>
      <vt:lpstr>Dualism</vt:lpstr>
      <vt:lpstr>Monism (Materialism)</vt:lpstr>
      <vt:lpstr>How Would Dualists vs. Monists explain “Near Death Experiences?”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States of Consciousness</dc:title>
  <dc:creator>Joe Dwyer</dc:creator>
  <cp:lastModifiedBy>Teacher</cp:lastModifiedBy>
  <cp:revision>49</cp:revision>
  <dcterms:created xsi:type="dcterms:W3CDTF">2005-10-20T20:05:49Z</dcterms:created>
  <dcterms:modified xsi:type="dcterms:W3CDTF">2011-11-03T11:56:51Z</dcterms:modified>
</cp:coreProperties>
</file>