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sldIdLst>
    <p:sldId id="256" r:id="rId3"/>
    <p:sldId id="263" r:id="rId4"/>
    <p:sldId id="257" r:id="rId5"/>
    <p:sldId id="264" r:id="rId6"/>
    <p:sldId id="265" r:id="rId7"/>
    <p:sldId id="258" r:id="rId8"/>
    <p:sldId id="266" r:id="rId9"/>
    <p:sldId id="267" r:id="rId10"/>
    <p:sldId id="268" r:id="rId11"/>
    <p:sldId id="269" r:id="rId12"/>
    <p:sldId id="261" r:id="rId13"/>
    <p:sldId id="260" r:id="rId14"/>
    <p:sldId id="270" r:id="rId15"/>
    <p:sldId id="271" r:id="rId16"/>
    <p:sldId id="278" r:id="rId17"/>
    <p:sldId id="279" r:id="rId18"/>
    <p:sldId id="280" r:id="rId19"/>
    <p:sldId id="281" r:id="rId20"/>
    <p:sldId id="272" r:id="rId21"/>
    <p:sldId id="282" r:id="rId22"/>
    <p:sldId id="273" r:id="rId23"/>
    <p:sldId id="274" r:id="rId24"/>
    <p:sldId id="275" r:id="rId25"/>
    <p:sldId id="277" r:id="rId26"/>
    <p:sldId id="276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3E61EA8-9007-4568-81AB-29372F2EBBE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B7C72B0-2299-4A70-A358-AA5D43A08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1EA8-9007-4568-81AB-29372F2EBBE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72B0-2299-4A70-A358-AA5D43A08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1EA8-9007-4568-81AB-29372F2EBBE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72B0-2299-4A70-A358-AA5D43A08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E61EA8-9007-4568-81AB-29372F2EBBE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B7C72B0-2299-4A70-A358-AA5D43A08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E61EA8-9007-4568-81AB-29372F2EBBE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7C72B0-2299-4A70-A358-AA5D43A084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E61EA8-9007-4568-81AB-29372F2EBBE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B7C72B0-2299-4A70-A358-AA5D43A08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1EA8-9007-4568-81AB-29372F2EBBE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72B0-2299-4A70-A358-AA5D43A084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1EA8-9007-4568-81AB-29372F2EBBE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72B0-2299-4A70-A358-AA5D43A084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E61EA8-9007-4568-81AB-29372F2EBBE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7C72B0-2299-4A70-A358-AA5D43A084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1EA8-9007-4568-81AB-29372F2EBBE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72B0-2299-4A70-A358-AA5D43A08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E61EA8-9007-4568-81AB-29372F2EBBE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7C72B0-2299-4A70-A358-AA5D43A084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3E61EA8-9007-4568-81AB-29372F2EBBE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72B0-2299-4A70-A358-AA5D43A08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E61EA8-9007-4568-81AB-29372F2EBBE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7C72B0-2299-4A70-A358-AA5D43A084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1EA8-9007-4568-81AB-29372F2EBBE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72B0-2299-4A70-A358-AA5D43A08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1EA8-9007-4568-81AB-29372F2EBBE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72B0-2299-4A70-A358-AA5D43A08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3E61EA8-9007-4568-81AB-29372F2EBBE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B7C72B0-2299-4A70-A358-AA5D43A084A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3E61EA8-9007-4568-81AB-29372F2EBBE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B7C72B0-2299-4A70-A358-AA5D43A08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3E61EA8-9007-4568-81AB-29372F2EBBE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B7C72B0-2299-4A70-A358-AA5D43A08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1EA8-9007-4568-81AB-29372F2EBBE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72B0-2299-4A70-A358-AA5D43A08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3E61EA8-9007-4568-81AB-29372F2EBBE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B7C72B0-2299-4A70-A358-AA5D43A08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3E61EA8-9007-4568-81AB-29372F2EBBE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B7C72B0-2299-4A70-A358-AA5D43A08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3E61EA8-9007-4568-81AB-29372F2EBBE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B7C72B0-2299-4A70-A358-AA5D43A08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3E61EA8-9007-4568-81AB-29372F2EBBE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B7C72B0-2299-4A70-A358-AA5D43A08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E61EA8-9007-4568-81AB-29372F2EBBE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7C72B0-2299-4A70-A358-AA5D43A08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Developmental Psychology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Infancy and Childhood</a:t>
            </a:r>
          </a:p>
          <a:p>
            <a:r>
              <a:rPr lang="en-US" dirty="0" smtClean="0"/>
              <a:t>Chapter 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Parenting Styles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Strict</a:t>
            </a:r>
            <a:endParaRPr lang="en-US" sz="3200" b="1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Permissive</a:t>
            </a:r>
            <a:endParaRPr lang="en-US" sz="32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Demanding</a:t>
            </a:r>
          </a:p>
          <a:p>
            <a:r>
              <a:rPr lang="en-US" dirty="0" smtClean="0"/>
              <a:t>Controlling</a:t>
            </a:r>
          </a:p>
          <a:p>
            <a:r>
              <a:rPr lang="en-US" dirty="0" smtClean="0"/>
              <a:t>Dictatorial</a:t>
            </a:r>
          </a:p>
          <a:p>
            <a:r>
              <a:rPr lang="en-US" dirty="0" smtClean="0"/>
              <a:t>Antagonistic</a:t>
            </a:r>
          </a:p>
          <a:p>
            <a:r>
              <a:rPr lang="en-US" dirty="0" smtClean="0"/>
              <a:t>Want order</a:t>
            </a:r>
          </a:p>
          <a:p>
            <a:r>
              <a:rPr lang="en-US" dirty="0" smtClean="0"/>
              <a:t>Consistent and firm enforcement of rules can foster achievement and self-control as long as it is paired with love and support.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Lenient</a:t>
            </a:r>
          </a:p>
          <a:p>
            <a:r>
              <a:rPr lang="en-US" dirty="0" smtClean="0"/>
              <a:t>Democratic</a:t>
            </a:r>
          </a:p>
          <a:p>
            <a:r>
              <a:rPr lang="en-US" dirty="0" smtClean="0"/>
              <a:t>Inconsistent</a:t>
            </a:r>
          </a:p>
          <a:p>
            <a:r>
              <a:rPr lang="en-US" dirty="0" smtClean="0"/>
              <a:t>Overindulgent</a:t>
            </a:r>
          </a:p>
          <a:p>
            <a:r>
              <a:rPr lang="en-US" dirty="0" smtClean="0"/>
              <a:t>Want freedom to express</a:t>
            </a:r>
          </a:p>
          <a:p>
            <a:r>
              <a:rPr lang="en-US" dirty="0" smtClean="0"/>
              <a:t>No time to monitor 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Self-Esteem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Secure attachment encourages self-esteem</a:t>
            </a:r>
          </a:p>
          <a:p>
            <a:pPr lvl="1"/>
            <a:r>
              <a:rPr lang="en-US" dirty="0" smtClean="0"/>
              <a:t>Parenting style also effects self-esteem</a:t>
            </a:r>
          </a:p>
          <a:p>
            <a:pPr lvl="1"/>
            <a:r>
              <a:rPr lang="en-US" dirty="0" smtClean="0"/>
              <a:t>Which parenting styles encourage self-esteem?</a:t>
            </a:r>
          </a:p>
          <a:p>
            <a:r>
              <a:rPr lang="en-US" dirty="0" smtClean="0"/>
              <a:t>Age and self-esteem</a:t>
            </a:r>
          </a:p>
          <a:p>
            <a:pPr lvl="1"/>
            <a:r>
              <a:rPr lang="en-US" dirty="0" smtClean="0"/>
              <a:t>In elementary school, children tend to have low self-esteem because they think other people see them the way they see themselves.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67494"/>
            <a:ext cx="5486400" cy="1027906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/>
              <a:t>Cognitive Development</a:t>
            </a:r>
            <a:br>
              <a:rPr lang="en-US" sz="3200" dirty="0" smtClean="0"/>
            </a:br>
            <a:r>
              <a:rPr lang="en-US" sz="3200" dirty="0" smtClean="0"/>
              <a:t>Jean Piaget Style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867400"/>
          </a:xfrm>
        </p:spPr>
        <p:txBody>
          <a:bodyPr>
            <a:noAutofit/>
          </a:bodyPr>
          <a:lstStyle/>
          <a:p>
            <a:r>
              <a:rPr lang="en-US" sz="2200" dirty="0" err="1" smtClean="0"/>
              <a:t>Sensorimotor</a:t>
            </a:r>
            <a:r>
              <a:rPr lang="en-US" sz="2200" dirty="0" smtClean="0"/>
              <a:t> Stage</a:t>
            </a:r>
          </a:p>
          <a:p>
            <a:pPr lvl="1"/>
            <a:r>
              <a:rPr lang="en-US" sz="2200" dirty="0" smtClean="0"/>
              <a:t>Age – 0-2</a:t>
            </a:r>
          </a:p>
          <a:p>
            <a:pPr lvl="1"/>
            <a:r>
              <a:rPr lang="en-US" sz="2200" dirty="0" smtClean="0"/>
              <a:t>Object permanence, sensation and perception with motor activity</a:t>
            </a:r>
          </a:p>
          <a:p>
            <a:r>
              <a:rPr lang="en-US" sz="2200" dirty="0" smtClean="0"/>
              <a:t>Preoperational Stage</a:t>
            </a:r>
          </a:p>
          <a:p>
            <a:pPr lvl="1"/>
            <a:r>
              <a:rPr lang="en-US" sz="2200" dirty="0" smtClean="0"/>
              <a:t>Age – 2-7</a:t>
            </a:r>
          </a:p>
          <a:p>
            <a:pPr lvl="1"/>
            <a:r>
              <a:rPr lang="en-US" sz="2200" dirty="0" smtClean="0"/>
              <a:t>One-dimensional thinking, egocentrism, artificialism</a:t>
            </a:r>
            <a:r>
              <a:rPr lang="en-US" sz="2200" smtClean="0"/>
              <a:t>, </a:t>
            </a:r>
            <a:r>
              <a:rPr lang="en-US" sz="2200" smtClean="0"/>
              <a:t>animistic</a:t>
            </a:r>
            <a:endParaRPr lang="en-US" sz="2200" dirty="0" smtClean="0"/>
          </a:p>
          <a:p>
            <a:r>
              <a:rPr lang="en-US" sz="2200" dirty="0" smtClean="0"/>
              <a:t>Concrete-Operational Stage</a:t>
            </a:r>
          </a:p>
          <a:p>
            <a:pPr lvl="1"/>
            <a:r>
              <a:rPr lang="en-US" sz="2200" dirty="0" smtClean="0"/>
              <a:t>Age – 7-12</a:t>
            </a:r>
          </a:p>
          <a:p>
            <a:pPr lvl="1"/>
            <a:r>
              <a:rPr lang="en-US" sz="2200" dirty="0" smtClean="0"/>
              <a:t>Signs of adult thinking (not abstract), reduced egocentrism</a:t>
            </a:r>
          </a:p>
          <a:p>
            <a:r>
              <a:rPr lang="en-US" sz="2200" dirty="0" smtClean="0"/>
              <a:t>Formal-Operational Stage</a:t>
            </a:r>
          </a:p>
          <a:p>
            <a:pPr lvl="1"/>
            <a:r>
              <a:rPr lang="en-US" sz="2200" dirty="0" smtClean="0"/>
              <a:t>Age – 12+</a:t>
            </a:r>
          </a:p>
          <a:p>
            <a:pPr lvl="1"/>
            <a:r>
              <a:rPr lang="en-US" sz="2200" dirty="0" smtClean="0"/>
              <a:t>Abstract thought, hypothetical situations, strategy, plan ahead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56268">
                <a:tc>
                  <a:txBody>
                    <a:bodyPr/>
                    <a:lstStyle/>
                    <a:p>
                      <a:r>
                        <a:rPr lang="en-US" dirty="0" smtClean="0"/>
                        <a:t>Kind of Thinking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 Questions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Typical Answers</a:t>
                      </a:r>
                      <a:endParaRPr lang="en-US" dirty="0"/>
                    </a:p>
                  </a:txBody>
                  <a:tcPr/>
                </a:tc>
              </a:tr>
              <a:tr h="2165684">
                <a:tc>
                  <a:txBody>
                    <a:bodyPr/>
                    <a:lstStyle/>
                    <a:p>
                      <a:r>
                        <a:rPr lang="en-US" dirty="0" smtClean="0"/>
                        <a:t>Egocentric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</a:t>
                      </a:r>
                      <a:r>
                        <a:rPr lang="en-US" baseline="0" dirty="0" smtClean="0"/>
                        <a:t> does the sun shine?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Why is the grass green?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What are TV sets for?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keep</a:t>
                      </a:r>
                      <a:r>
                        <a:rPr lang="en-US" baseline="0" dirty="0" smtClean="0"/>
                        <a:t> me warm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Because that’s my favorite color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To watch my favorite cartoons</a:t>
                      </a:r>
                      <a:endParaRPr lang="en-US" dirty="0"/>
                    </a:p>
                  </a:txBody>
                  <a:tcPr/>
                </a:tc>
              </a:tr>
              <a:tr h="216568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Artificialistic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do stars twinkle?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Why do trees have leaves?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Where</a:t>
                      </a:r>
                      <a:r>
                        <a:rPr lang="en-US" baseline="0" dirty="0" smtClean="0"/>
                        <a:t> do boats go at night?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Because they’re happy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To keep them warm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They go to sleep, like me.</a:t>
                      </a:r>
                      <a:endParaRPr lang="en-US" dirty="0"/>
                    </a:p>
                  </a:txBody>
                  <a:tcPr/>
                </a:tc>
              </a:tr>
              <a:tr h="1870364">
                <a:tc>
                  <a:txBody>
                    <a:bodyPr/>
                    <a:lstStyle/>
                    <a:p>
                      <a:r>
                        <a:rPr lang="en-US" dirty="0" smtClean="0"/>
                        <a:t>Animistic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</a:t>
                      </a:r>
                      <a:r>
                        <a:rPr lang="en-US" baseline="0" dirty="0" smtClean="0"/>
                        <a:t> is the sky blue?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Where do mountains come from?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What is the wind?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Somebody painted it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 giant built</a:t>
                      </a:r>
                      <a:r>
                        <a:rPr lang="en-US" baseline="0" dirty="0" smtClean="0"/>
                        <a:t> them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A person blowing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67494"/>
            <a:ext cx="5715000" cy="1027906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/>
              <a:t>Moral Development</a:t>
            </a:r>
            <a:br>
              <a:rPr lang="en-US" sz="3200" dirty="0" smtClean="0"/>
            </a:br>
            <a:r>
              <a:rPr lang="en-US" sz="3200" dirty="0" smtClean="0"/>
              <a:t>Lawrence Kohlberg Style 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71600"/>
            <a:ext cx="6629400" cy="51816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Preconventional</a:t>
            </a:r>
            <a:r>
              <a:rPr lang="en-US" sz="2400" dirty="0" smtClean="0"/>
              <a:t> Level</a:t>
            </a:r>
          </a:p>
          <a:p>
            <a:pPr lvl="1"/>
            <a:r>
              <a:rPr lang="en-US" sz="2400" dirty="0" smtClean="0"/>
              <a:t>1. Avoiding Punishment</a:t>
            </a:r>
          </a:p>
          <a:p>
            <a:pPr lvl="1"/>
            <a:r>
              <a:rPr lang="en-US" sz="2400" dirty="0" smtClean="0"/>
              <a:t>2. Satisfying Needs</a:t>
            </a:r>
          </a:p>
          <a:p>
            <a:r>
              <a:rPr lang="en-US" sz="2400" dirty="0" smtClean="0"/>
              <a:t>Conventional Level</a:t>
            </a:r>
          </a:p>
          <a:p>
            <a:pPr lvl="1"/>
            <a:r>
              <a:rPr lang="en-US" sz="2400" dirty="0" smtClean="0"/>
              <a:t>3. Winning approval</a:t>
            </a:r>
          </a:p>
          <a:p>
            <a:pPr lvl="1"/>
            <a:r>
              <a:rPr lang="en-US" sz="2400" dirty="0" smtClean="0"/>
              <a:t>4. Law and order</a:t>
            </a:r>
          </a:p>
          <a:p>
            <a:pPr lvl="2"/>
            <a:r>
              <a:rPr lang="en-US" dirty="0" smtClean="0"/>
              <a:t>High regard for authority</a:t>
            </a:r>
          </a:p>
          <a:p>
            <a:r>
              <a:rPr lang="en-US" sz="2400" dirty="0" err="1" smtClean="0"/>
              <a:t>Postconventional</a:t>
            </a:r>
            <a:r>
              <a:rPr lang="en-US" sz="2400" dirty="0" smtClean="0"/>
              <a:t> Level</a:t>
            </a:r>
          </a:p>
          <a:p>
            <a:pPr lvl="1"/>
            <a:r>
              <a:rPr lang="en-US" sz="2400" dirty="0" smtClean="0"/>
              <a:t>5. Social Order</a:t>
            </a:r>
          </a:p>
          <a:p>
            <a:pPr lvl="2"/>
            <a:r>
              <a:rPr lang="en-US" dirty="0" smtClean="0"/>
              <a:t>Personal values, accepted laws</a:t>
            </a:r>
          </a:p>
          <a:p>
            <a:pPr lvl="1"/>
            <a:r>
              <a:rPr lang="en-US" sz="2400" dirty="0" smtClean="0"/>
              <a:t>6. Universal Ethics</a:t>
            </a:r>
          </a:p>
          <a:p>
            <a:pPr lvl="2"/>
            <a:r>
              <a:rPr lang="en-US" dirty="0" smtClean="0"/>
              <a:t>Morality of individual conscience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Abuse and Neglect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Physical, sexual, emotional, and psychological abuse is widespread</a:t>
            </a:r>
          </a:p>
          <a:p>
            <a:pPr lvl="1"/>
            <a:r>
              <a:rPr lang="en-US" dirty="0" smtClean="0"/>
              <a:t>Underreported </a:t>
            </a:r>
          </a:p>
          <a:p>
            <a:pPr lvl="1"/>
            <a:r>
              <a:rPr lang="en-US" dirty="0" smtClean="0"/>
              <a:t>Unable, unwilling, or afraid </a:t>
            </a:r>
          </a:p>
          <a:p>
            <a:r>
              <a:rPr lang="en-US" dirty="0" smtClean="0"/>
              <a:t>Neglect </a:t>
            </a:r>
          </a:p>
          <a:p>
            <a:pPr lvl="1"/>
            <a:r>
              <a:rPr lang="en-US" dirty="0" smtClean="0"/>
              <a:t>Failure to provide adequate food, shelter, clothing, schooling and emotional support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parents abuse and neglect their children?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Stress</a:t>
            </a:r>
          </a:p>
          <a:p>
            <a:r>
              <a:rPr lang="en-US" dirty="0" smtClean="0"/>
              <a:t>History of abuse themselves</a:t>
            </a:r>
          </a:p>
          <a:p>
            <a:r>
              <a:rPr lang="en-US" dirty="0" smtClean="0"/>
              <a:t>Acceptance of violence as a coping method</a:t>
            </a:r>
          </a:p>
          <a:p>
            <a:r>
              <a:rPr lang="en-US" dirty="0" smtClean="0"/>
              <a:t>Lack of attachment to the child </a:t>
            </a:r>
          </a:p>
          <a:p>
            <a:r>
              <a:rPr lang="en-US" dirty="0" smtClean="0"/>
              <a:t>Substance abuse </a:t>
            </a:r>
          </a:p>
          <a:p>
            <a:r>
              <a:rPr lang="en-US" dirty="0" smtClean="0"/>
              <a:t>Alcoholism to cope </a:t>
            </a:r>
          </a:p>
          <a:p>
            <a:pPr lvl="1"/>
            <a:r>
              <a:rPr lang="en-US" dirty="0" smtClean="0"/>
              <a:t>Leads to abuse </a:t>
            </a:r>
          </a:p>
          <a:p>
            <a:pPr lvl="1"/>
            <a:r>
              <a:rPr lang="en-US" dirty="0" smtClean="0"/>
              <a:t>Genetic 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Affects of Child Abuse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risk of developing psychological issues </a:t>
            </a:r>
          </a:p>
          <a:p>
            <a:r>
              <a:rPr lang="en-US" dirty="0" smtClean="0"/>
              <a:t>Less likely to be close to their peers </a:t>
            </a:r>
          </a:p>
          <a:p>
            <a:r>
              <a:rPr lang="en-US" dirty="0" smtClean="0"/>
              <a:t>More likely to continue the pattern into adulthood</a:t>
            </a:r>
          </a:p>
          <a:p>
            <a:r>
              <a:rPr lang="en-US" dirty="0" smtClean="0"/>
              <a:t>Adopt parents attitudes of discipline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children deal with and overcome abuse and neglect?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helped, children can learn to deal with issues </a:t>
            </a:r>
          </a:p>
          <a:p>
            <a:r>
              <a:rPr lang="en-US" dirty="0" smtClean="0"/>
              <a:t>If help is sought from a non-abusive adult, such as a teacher, coach, or guidance counselor, patterns of abuse can be changed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Developmental Psychology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Adolescence</a:t>
            </a:r>
          </a:p>
          <a:p>
            <a:r>
              <a:rPr lang="en-US" dirty="0" smtClean="0"/>
              <a:t>Chapter 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Infancy</a:t>
            </a:r>
          </a:p>
          <a:p>
            <a:pPr lvl="1">
              <a:buFont typeface="Wingdings" pitchFamily="2" charset="2"/>
              <a:buChar char="v"/>
            </a:pPr>
            <a:r>
              <a:rPr lang="en-US" sz="4800" dirty="0" smtClean="0"/>
              <a:t>Birth –  two years</a:t>
            </a:r>
            <a:endParaRPr lang="en-US" sz="4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343400" cy="45259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Childhood</a:t>
            </a:r>
          </a:p>
          <a:p>
            <a:pPr lvl="1">
              <a:buFont typeface="Wingdings" pitchFamily="2" charset="2"/>
              <a:buChar char="v"/>
            </a:pPr>
            <a:r>
              <a:rPr lang="en-US" sz="4800" dirty="0" smtClean="0"/>
              <a:t>Two years to adolescence</a:t>
            </a:r>
            <a:endParaRPr lang="en-US" sz="4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Adolescent 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Early Adolescence </a:t>
            </a:r>
          </a:p>
          <a:p>
            <a:pPr lvl="1"/>
            <a:r>
              <a:rPr lang="en-US" sz="2800" dirty="0" smtClean="0"/>
              <a:t>11 through 14</a:t>
            </a:r>
          </a:p>
          <a:p>
            <a:r>
              <a:rPr lang="en-US" sz="3200" dirty="0" smtClean="0"/>
              <a:t>Middle Adolescence </a:t>
            </a:r>
          </a:p>
          <a:p>
            <a:pPr lvl="1"/>
            <a:r>
              <a:rPr lang="en-US" sz="2800" dirty="0" smtClean="0"/>
              <a:t>15 through 18 </a:t>
            </a:r>
          </a:p>
          <a:p>
            <a:r>
              <a:rPr lang="en-US" sz="3200" dirty="0" smtClean="0"/>
              <a:t>Late Adolescence</a:t>
            </a:r>
          </a:p>
          <a:p>
            <a:pPr lvl="1"/>
            <a:r>
              <a:rPr lang="en-US" sz="2800" dirty="0" smtClean="0"/>
              <a:t>18 though 21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55638"/>
          </a:xfrm>
        </p:spPr>
        <p:txBody>
          <a:bodyPr/>
          <a:lstStyle/>
          <a:p>
            <a:r>
              <a:rPr lang="en-US" dirty="0" smtClean="0"/>
              <a:t>Physical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Growth spurt</a:t>
            </a:r>
          </a:p>
          <a:p>
            <a:pPr lvl="1"/>
            <a:r>
              <a:rPr lang="en-US" dirty="0" smtClean="0"/>
              <a:t>Girls start the spurt at age 10 or 11.</a:t>
            </a:r>
          </a:p>
          <a:p>
            <a:pPr lvl="1"/>
            <a:r>
              <a:rPr lang="en-US" dirty="0" smtClean="0"/>
              <a:t>Boys start the spurt at age 12 or 13.</a:t>
            </a:r>
          </a:p>
          <a:p>
            <a:pPr lvl="1"/>
            <a:r>
              <a:rPr lang="en-US" dirty="0" smtClean="0"/>
              <a:t>Most adolescents grow about 8-12 inches during this 2-3 year process.</a:t>
            </a:r>
          </a:p>
          <a:p>
            <a:r>
              <a:rPr lang="en-US" dirty="0" smtClean="0"/>
              <a:t>Awkwardness</a:t>
            </a:r>
          </a:p>
          <a:p>
            <a:pPr lvl="1"/>
            <a:r>
              <a:rPr lang="en-US" dirty="0" smtClean="0"/>
              <a:t>Parts of the body grow and change at different rates.</a:t>
            </a:r>
          </a:p>
          <a:p>
            <a:pPr lvl="1"/>
            <a:r>
              <a:rPr lang="en-US" dirty="0" smtClean="0"/>
              <a:t>EX. Hands and feet may look too big.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Changes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6200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454232">
                <a:tc>
                  <a:txBody>
                    <a:bodyPr/>
                    <a:lstStyle/>
                    <a:p>
                      <a:r>
                        <a:rPr lang="en-US" dirty="0" smtClean="0"/>
                        <a:t>Changes in 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Changes in </a:t>
                      </a:r>
                      <a:r>
                        <a:rPr lang="en-US" dirty="0" err="1" smtClean="0"/>
                        <a:t>Femals</a:t>
                      </a:r>
                      <a:endParaRPr lang="en-US" dirty="0"/>
                    </a:p>
                  </a:txBody>
                  <a:tcPr/>
                </a:tc>
              </a:tr>
              <a:tr h="784018">
                <a:tc>
                  <a:txBody>
                    <a:bodyPr/>
                    <a:lstStyle/>
                    <a:p>
                      <a:r>
                        <a:rPr lang="en-US" dirty="0" smtClean="0"/>
                        <a:t>Testes increase output of testosterone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Ovaries secrete more estrogen.</a:t>
                      </a:r>
                      <a:endParaRPr lang="en-US" dirty="0"/>
                    </a:p>
                  </a:txBody>
                  <a:tcPr/>
                </a:tc>
              </a:tr>
              <a:tr h="454232">
                <a:tc>
                  <a:txBody>
                    <a:bodyPr/>
                    <a:lstStyle/>
                    <a:p>
                      <a:r>
                        <a:rPr lang="en-US" dirty="0" smtClean="0"/>
                        <a:t>Sexual organs grow.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Growth of breast tissue.</a:t>
                      </a:r>
                    </a:p>
                  </a:txBody>
                  <a:tcPr/>
                </a:tc>
              </a:tr>
              <a:tr h="784018">
                <a:tc>
                  <a:txBody>
                    <a:bodyPr/>
                    <a:lstStyle/>
                    <a:p>
                      <a:r>
                        <a:rPr lang="en-US" dirty="0" smtClean="0"/>
                        <a:t>Voice deepens.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Growth of supportive</a:t>
                      </a:r>
                      <a:r>
                        <a:rPr lang="en-US" baseline="0" dirty="0" smtClean="0"/>
                        <a:t> tissue in the hips and buttocks.</a:t>
                      </a:r>
                      <a:endParaRPr lang="en-US" dirty="0"/>
                    </a:p>
                  </a:txBody>
                  <a:tcPr/>
                </a:tc>
              </a:tr>
              <a:tr h="784018">
                <a:tc>
                  <a:txBody>
                    <a:bodyPr/>
                    <a:lstStyle/>
                    <a:p>
                      <a:r>
                        <a:rPr lang="en-US" dirty="0" smtClean="0"/>
                        <a:t>Hair on face and chest; growth</a:t>
                      </a:r>
                      <a:r>
                        <a:rPr lang="en-US" baseline="0" dirty="0" smtClean="0"/>
                        <a:t> of pubic and underarm hair.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Pelvic region widens.</a:t>
                      </a:r>
                      <a:endParaRPr lang="en-US" dirty="0"/>
                    </a:p>
                  </a:txBody>
                  <a:tcPr/>
                </a:tc>
              </a:tr>
              <a:tr h="454232">
                <a:tc>
                  <a:txBody>
                    <a:bodyPr/>
                    <a:lstStyle/>
                    <a:p>
                      <a:r>
                        <a:rPr lang="en-US" dirty="0" smtClean="0"/>
                        <a:t>Broader</a:t>
                      </a:r>
                      <a:r>
                        <a:rPr lang="en-US" baseline="0" dirty="0" smtClean="0"/>
                        <a:t> shoulders, thicker body.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Hips become rounder.</a:t>
                      </a:r>
                      <a:endParaRPr lang="en-US" dirty="0"/>
                    </a:p>
                  </a:txBody>
                  <a:tcPr/>
                </a:tc>
              </a:tr>
              <a:tr h="784018">
                <a:tc>
                  <a:txBody>
                    <a:bodyPr/>
                    <a:lstStyle/>
                    <a:p>
                      <a:r>
                        <a:rPr lang="en-US" dirty="0" smtClean="0"/>
                        <a:t>More muscles,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Growth of pubic and underarm hair</a:t>
                      </a:r>
                      <a:endParaRPr lang="en-US" dirty="0"/>
                    </a:p>
                  </a:txBody>
                  <a:tcPr/>
                </a:tc>
              </a:tr>
              <a:tr h="454232">
                <a:tc>
                  <a:txBody>
                    <a:bodyPr/>
                    <a:lstStyle/>
                    <a:p>
                      <a:r>
                        <a:rPr lang="en-US" dirty="0" smtClean="0"/>
                        <a:t>Larger heart and lungs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Menstruation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Relationships with Parents</a:t>
            </a:r>
          </a:p>
          <a:p>
            <a:pPr lvl="1"/>
            <a:r>
              <a:rPr lang="en-US" dirty="0" smtClean="0"/>
              <a:t>Quest for independence</a:t>
            </a:r>
          </a:p>
          <a:p>
            <a:r>
              <a:rPr lang="en-US" dirty="0" smtClean="0"/>
              <a:t>Relationships with Peers</a:t>
            </a:r>
          </a:p>
          <a:p>
            <a:pPr lvl="1"/>
            <a:r>
              <a:rPr lang="en-US" dirty="0" smtClean="0"/>
              <a:t>Value loyalty</a:t>
            </a:r>
          </a:p>
          <a:p>
            <a:pPr lvl="1"/>
            <a:r>
              <a:rPr lang="en-US" dirty="0" smtClean="0"/>
              <a:t>Choose friends with similarities</a:t>
            </a:r>
          </a:p>
          <a:p>
            <a:pPr lvl="1"/>
            <a:r>
              <a:rPr lang="en-US" dirty="0" smtClean="0"/>
              <a:t>Cliques</a:t>
            </a:r>
          </a:p>
          <a:p>
            <a:pPr lvl="1"/>
            <a:r>
              <a:rPr lang="en-US" dirty="0" smtClean="0"/>
              <a:t>Peer pressure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people date?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Enjoy spending time with somebody they like</a:t>
            </a:r>
          </a:p>
          <a:p>
            <a:r>
              <a:rPr lang="en-US" dirty="0" smtClean="0"/>
              <a:t>Helps them learn how to relate positively to other people</a:t>
            </a:r>
          </a:p>
          <a:p>
            <a:r>
              <a:rPr lang="en-US" dirty="0" smtClean="0"/>
              <a:t>Helps prepare for more serious courtships late in life</a:t>
            </a:r>
          </a:p>
          <a:p>
            <a:r>
              <a:rPr lang="en-US" dirty="0" smtClean="0"/>
              <a:t>Dating relationships start off has casual and short-lived and grow into stable and committed relationships with maturity.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467600" cy="655638"/>
          </a:xfrm>
        </p:spPr>
        <p:txBody>
          <a:bodyPr/>
          <a:lstStyle/>
          <a:p>
            <a:r>
              <a:rPr lang="en-US" dirty="0" smtClean="0"/>
              <a:t>Identity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0010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According to Erik Erikson, the main task of an adolescent is to form an identity.</a:t>
            </a:r>
          </a:p>
          <a:p>
            <a:r>
              <a:rPr lang="en-US" dirty="0" smtClean="0"/>
              <a:t>Experiments with different beliefs, roles, values, and relationships</a:t>
            </a:r>
          </a:p>
          <a:p>
            <a:r>
              <a:rPr lang="en-US" dirty="0" smtClean="0"/>
              <a:t>Identity crisis: Who am I? </a:t>
            </a:r>
          </a:p>
          <a:p>
            <a:r>
              <a:rPr lang="en-US" dirty="0" smtClean="0"/>
              <a:t>Identity moratorium</a:t>
            </a:r>
          </a:p>
          <a:p>
            <a:pPr lvl="1"/>
            <a:r>
              <a:rPr lang="en-US" dirty="0" smtClean="0"/>
              <a:t>Searching for identity, exploring alternatives</a:t>
            </a:r>
          </a:p>
          <a:p>
            <a:r>
              <a:rPr lang="en-US" dirty="0" smtClean="0"/>
              <a:t>Identity foreclosure</a:t>
            </a:r>
          </a:p>
          <a:p>
            <a:pPr lvl="1"/>
            <a:r>
              <a:rPr lang="en-US" dirty="0" smtClean="0"/>
              <a:t>Conforming, accepting childhood identity and values, identifying with others</a:t>
            </a:r>
          </a:p>
          <a:p>
            <a:pPr lvl="1"/>
            <a:r>
              <a:rPr lang="en-US" dirty="0" smtClean="0"/>
              <a:t>Making commitments and plans without self examination</a:t>
            </a:r>
          </a:p>
          <a:p>
            <a:r>
              <a:rPr lang="en-US" dirty="0" smtClean="0"/>
              <a:t>Identity diffusion</a:t>
            </a:r>
          </a:p>
          <a:p>
            <a:pPr lvl="1"/>
            <a:r>
              <a:rPr lang="en-US" dirty="0" smtClean="0"/>
              <a:t>Making no commitment, no soul searching</a:t>
            </a:r>
          </a:p>
          <a:p>
            <a:r>
              <a:rPr lang="en-US" dirty="0" smtClean="0"/>
              <a:t>Identity achievement</a:t>
            </a:r>
          </a:p>
          <a:p>
            <a:pPr lvl="1"/>
            <a:r>
              <a:rPr lang="en-US" dirty="0" smtClean="0"/>
              <a:t>Exploring options, committing to direction in life and occupation, finding own identity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Adolescence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Problems at home</a:t>
            </a:r>
          </a:p>
          <a:p>
            <a:pPr lvl="1"/>
            <a:r>
              <a:rPr lang="en-US" dirty="0" smtClean="0"/>
              <a:t>Family Problems </a:t>
            </a:r>
          </a:p>
          <a:p>
            <a:pPr lvl="1"/>
            <a:r>
              <a:rPr lang="en-US" dirty="0" smtClean="0"/>
              <a:t>Conflicts with Parents</a:t>
            </a:r>
          </a:p>
          <a:p>
            <a:pPr lvl="1"/>
            <a:r>
              <a:rPr lang="en-US" dirty="0" smtClean="0"/>
              <a:t>Getting a good job</a:t>
            </a:r>
          </a:p>
          <a:p>
            <a:pPr lvl="1"/>
            <a:r>
              <a:rPr lang="en-US" dirty="0" smtClean="0"/>
              <a:t>Providing for the family </a:t>
            </a:r>
          </a:p>
          <a:p>
            <a:r>
              <a:rPr lang="en-US" dirty="0" smtClean="0"/>
              <a:t>Problems at School </a:t>
            </a:r>
          </a:p>
          <a:p>
            <a:pPr lvl="1"/>
            <a:r>
              <a:rPr lang="en-US" dirty="0" smtClean="0"/>
              <a:t>Grades, graduation, getting into college, participating in extracurricular activities, overwhelming work load</a:t>
            </a:r>
          </a:p>
          <a:p>
            <a:r>
              <a:rPr lang="en-US" dirty="0" smtClean="0"/>
              <a:t>Problems with Peers</a:t>
            </a:r>
          </a:p>
          <a:p>
            <a:pPr lvl="1"/>
            <a:r>
              <a:rPr lang="en-US" dirty="0" smtClean="0"/>
              <a:t>Boyfriends/Girlfriends </a:t>
            </a:r>
          </a:p>
          <a:p>
            <a:pPr lvl="1"/>
            <a:r>
              <a:rPr lang="en-US" dirty="0" smtClean="0"/>
              <a:t>Fitting in with peer groups</a:t>
            </a:r>
          </a:p>
          <a:p>
            <a:pPr lvl="1"/>
            <a:r>
              <a:rPr lang="en-US" dirty="0" smtClean="0"/>
              <a:t>Social acceptance  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Disorders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Effects more girls than boys</a:t>
            </a:r>
          </a:p>
          <a:p>
            <a:r>
              <a:rPr lang="en-US" dirty="0" smtClean="0"/>
              <a:t>Anorexia Nervosa</a:t>
            </a:r>
          </a:p>
          <a:p>
            <a:pPr lvl="1"/>
            <a:r>
              <a:rPr lang="en-US" dirty="0" smtClean="0"/>
              <a:t>Self-starvation and body distortion issues </a:t>
            </a:r>
          </a:p>
          <a:p>
            <a:r>
              <a:rPr lang="en-US" dirty="0" smtClean="0"/>
              <a:t>Bulimia Nervosa  </a:t>
            </a:r>
          </a:p>
          <a:p>
            <a:pPr lvl="1"/>
            <a:r>
              <a:rPr lang="en-US" dirty="0" smtClean="0"/>
              <a:t>Binge and purge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Return to the way they were before puberty</a:t>
            </a:r>
          </a:p>
          <a:p>
            <a:pPr lvl="1"/>
            <a:r>
              <a:rPr lang="en-US" dirty="0" smtClean="0"/>
              <a:t>Avoid growing up</a:t>
            </a:r>
          </a:p>
          <a:p>
            <a:pPr lvl="1"/>
            <a:r>
              <a:rPr lang="en-US" dirty="0" smtClean="0"/>
              <a:t>Cope with loneliness </a:t>
            </a:r>
          </a:p>
          <a:p>
            <a:pPr lvl="1"/>
            <a:r>
              <a:rPr lang="en-US" dirty="0" smtClean="0"/>
              <a:t>Participation in sports and </a:t>
            </a:r>
            <a:r>
              <a:rPr lang="en-US" dirty="0" err="1" smtClean="0"/>
              <a:t>extracurriculars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Substance abuse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Curiosity, peer pressure, parental use, rebelliousness, escape from boredom or pressure, search for excitement and pleasure</a:t>
            </a:r>
          </a:p>
          <a:p>
            <a:r>
              <a:rPr lang="en-US" dirty="0" smtClean="0"/>
              <a:t>What are they using?</a:t>
            </a:r>
          </a:p>
          <a:p>
            <a:pPr lvl="1"/>
            <a:r>
              <a:rPr lang="en-US" dirty="0" smtClean="0"/>
              <a:t>35% of teenagers smoke </a:t>
            </a:r>
          </a:p>
          <a:p>
            <a:pPr lvl="1"/>
            <a:r>
              <a:rPr lang="en-US" dirty="0" smtClean="0"/>
              <a:t>27% use Marijuana</a:t>
            </a:r>
          </a:p>
          <a:p>
            <a:pPr lvl="1"/>
            <a:r>
              <a:rPr lang="en-US" dirty="0" smtClean="0"/>
              <a:t>Almost all high school and college students use or have tried alcohol </a:t>
            </a:r>
          </a:p>
          <a:p>
            <a:pPr lvl="1"/>
            <a:r>
              <a:rPr lang="en-US" dirty="0" smtClean="0"/>
              <a:t>Athletes and cocaine </a:t>
            </a:r>
          </a:p>
          <a:p>
            <a:r>
              <a:rPr lang="en-US" dirty="0" smtClean="0"/>
              <a:t>Marijuana</a:t>
            </a:r>
          </a:p>
          <a:p>
            <a:pPr lvl="1"/>
            <a:r>
              <a:rPr lang="en-US" dirty="0" smtClean="0"/>
              <a:t>Contains more tar than cigarettes, elevates heart rate and blood pressure, affects retention of information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Abuse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to deal with stress, peer pressure, or parental use </a:t>
            </a:r>
          </a:p>
          <a:p>
            <a:r>
              <a:rPr lang="en-US" dirty="0" smtClean="0"/>
              <a:t>Reduce anxiety and tension </a:t>
            </a:r>
          </a:p>
          <a:p>
            <a:r>
              <a:rPr lang="en-US" dirty="0" smtClean="0"/>
              <a:t>Can lead to aggressive behavior, poor grades, degrading of social skills, dependence, and car accidents </a:t>
            </a:r>
          </a:p>
          <a:p>
            <a:r>
              <a:rPr lang="en-US" dirty="0" smtClean="0"/>
              <a:t>Persons can easily become addicted to alcohol which can easily affect their personality and relationships with others</a:t>
            </a:r>
          </a:p>
          <a:p>
            <a:r>
              <a:rPr lang="en-US" dirty="0" smtClean="0"/>
              <a:t>Prefrontal Cortex development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Physical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Pregnancy = remarkable growth : microscopic → 20 inches long with all organs and limbs and body parts in tact…including the miraculous brain we’ve been talking about.</a:t>
            </a:r>
          </a:p>
          <a:p>
            <a:r>
              <a:rPr lang="en-US" dirty="0" smtClean="0"/>
              <a:t>Reflexes are automatic.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Parents adults say “No” vs. body saying “Yes!”</a:t>
            </a:r>
          </a:p>
          <a:p>
            <a:r>
              <a:rPr lang="en-US" dirty="0" smtClean="0"/>
              <a:t>Many adolescents are not sexually active </a:t>
            </a:r>
          </a:p>
          <a:p>
            <a:r>
              <a:rPr lang="en-US" dirty="0" smtClean="0"/>
              <a:t>Dating earlier in life means you are more likely to have sexual relationships in high school </a:t>
            </a:r>
          </a:p>
          <a:p>
            <a:r>
              <a:rPr lang="en-US" dirty="0" smtClean="0"/>
              <a:t>½ of all adolescent girls who get pregnant end up dropping out of school and on welfare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 connected to socioeconomic status</a:t>
            </a:r>
          </a:p>
          <a:p>
            <a:r>
              <a:rPr lang="en-US" dirty="0" smtClean="0"/>
              <a:t>Factors that contribute</a:t>
            </a:r>
          </a:p>
          <a:p>
            <a:pPr lvl="1"/>
            <a:r>
              <a:rPr lang="en-US" dirty="0" smtClean="0"/>
              <a:t>Low self-esteem </a:t>
            </a:r>
          </a:p>
          <a:p>
            <a:pPr lvl="1"/>
            <a:r>
              <a:rPr lang="en-US" dirty="0" smtClean="0"/>
              <a:t>Alienation and </a:t>
            </a:r>
            <a:r>
              <a:rPr lang="en-US" dirty="0" err="1" smtClean="0"/>
              <a:t>estrangment</a:t>
            </a:r>
            <a:endParaRPr lang="en-US" dirty="0" smtClean="0"/>
          </a:p>
          <a:p>
            <a:pPr lvl="1"/>
            <a:r>
              <a:rPr lang="en-US" dirty="0" smtClean="0"/>
              <a:t>Lack of affection, discipline, and punishment </a:t>
            </a:r>
          </a:p>
          <a:p>
            <a:pPr lvl="1"/>
            <a:r>
              <a:rPr lang="en-US" dirty="0" smtClean="0"/>
              <a:t>Poor grades</a:t>
            </a:r>
          </a:p>
          <a:p>
            <a:pPr lvl="1"/>
            <a:r>
              <a:rPr lang="en-US" dirty="0" smtClean="0"/>
              <a:t>Pressure from peers </a:t>
            </a:r>
          </a:p>
          <a:p>
            <a:pPr lvl="1"/>
            <a:r>
              <a:rPr lang="en-US" dirty="0" smtClean="0"/>
              <a:t>Parents who have a criminal history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help and Prevention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Teens that fear the onset of a particular problem (aka alcohol abuse, substance abuse, crime, eating disorders, etc.) are more likely to stop their problem if they seek help from a trusted adult</a:t>
            </a:r>
          </a:p>
          <a:p>
            <a:r>
              <a:rPr lang="en-US" dirty="0" smtClean="0"/>
              <a:t>Easier to fix a problem before it starts than after a person is addicted </a:t>
            </a:r>
          </a:p>
          <a:p>
            <a:r>
              <a:rPr lang="en-US" dirty="0" smtClean="0"/>
              <a:t>Students who talk about their problems for prevention purposes are more likely to get good grades, graduate from high school, go to college, and get a steady job than those who think they either don’t have </a:t>
            </a:r>
            <a:r>
              <a:rPr lang="en-US" smtClean="0"/>
              <a:t>a problem or don’t get help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Physical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Infancy – 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year: triple birth weight and grow about 10 inches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year: gain 4-7 lbs and grow 4-6 inches</a:t>
            </a:r>
          </a:p>
          <a:p>
            <a:r>
              <a:rPr lang="en-US" dirty="0" smtClean="0"/>
              <a:t>Childhood – </a:t>
            </a:r>
          </a:p>
          <a:p>
            <a:pPr lvl="1"/>
            <a:r>
              <a:rPr lang="en-US" dirty="0" smtClean="0"/>
              <a:t>After 2 years, children gain about 2-3 inches in height and 4-6 lbs per year until they reach adolescence.</a:t>
            </a:r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Physical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Motor Development</a:t>
            </a:r>
          </a:p>
          <a:p>
            <a:pPr lvl="1"/>
            <a:r>
              <a:rPr lang="en-US" dirty="0" smtClean="0"/>
              <a:t>Gross= rolling over, crawling, walking</a:t>
            </a:r>
          </a:p>
          <a:p>
            <a:pPr lvl="1"/>
            <a:r>
              <a:rPr lang="en-US" dirty="0" smtClean="0"/>
              <a:t>Fine = hand eye coordination, grabbing things, holding things, throwing</a:t>
            </a:r>
          </a:p>
          <a:p>
            <a:pPr lvl="1"/>
            <a:r>
              <a:rPr lang="en-US" dirty="0" smtClean="0"/>
              <a:t>Improves with age</a:t>
            </a:r>
          </a:p>
          <a:p>
            <a:r>
              <a:rPr lang="en-US" dirty="0" smtClean="0"/>
              <a:t>Perceptual Development</a:t>
            </a:r>
          </a:p>
          <a:p>
            <a:pPr lvl="1"/>
            <a:r>
              <a:rPr lang="en-US" dirty="0" smtClean="0"/>
              <a:t>Vision changes from complex images to a preference for face.</a:t>
            </a:r>
          </a:p>
          <a:p>
            <a:pPr lvl="1"/>
            <a:r>
              <a:rPr lang="en-US" dirty="0" smtClean="0"/>
              <a:t>Suggests a theory for nature and nurture</a:t>
            </a:r>
          </a:p>
          <a:p>
            <a:pPr lvl="1"/>
            <a:r>
              <a:rPr lang="en-US" dirty="0" smtClean="0"/>
              <a:t>The sense of sound is almost immediate.</a:t>
            </a:r>
          </a:p>
          <a:p>
            <a:pPr lvl="1"/>
            <a:r>
              <a:rPr lang="en-US" dirty="0" smtClean="0"/>
              <a:t>The sense of smell is almost immediate as well.</a:t>
            </a:r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Attachment – emotional ties that form between people</a:t>
            </a:r>
          </a:p>
          <a:p>
            <a:r>
              <a:rPr lang="en-US" dirty="0" smtClean="0"/>
              <a:t>By 4 months, infants prefer to be with someone. They cry when separated from mothers.</a:t>
            </a:r>
          </a:p>
          <a:p>
            <a:r>
              <a:rPr lang="en-US" dirty="0" smtClean="0"/>
              <a:t>Stranger anxiety</a:t>
            </a:r>
          </a:p>
          <a:p>
            <a:r>
              <a:rPr lang="en-US" dirty="0" smtClean="0"/>
              <a:t>Separation anxiety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Attachment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comfort – babies want to feel the soft contact of their mother’s</a:t>
            </a:r>
          </a:p>
          <a:p>
            <a:r>
              <a:rPr lang="en-US" dirty="0" smtClean="0"/>
              <a:t>Attachment enables babies to feel secure and explore.</a:t>
            </a:r>
          </a:p>
          <a:p>
            <a:r>
              <a:rPr lang="en-US" dirty="0" smtClean="0"/>
              <a:t>Harry F. Harlow’s Study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Attachment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Secure</a:t>
            </a:r>
            <a:endParaRPr lang="en-US" sz="32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Insecure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Caregivers are reliable and protective</a:t>
            </a:r>
          </a:p>
          <a:p>
            <a:r>
              <a:rPr lang="en-US" dirty="0" smtClean="0"/>
              <a:t>Children become more successful and comfortable in their environment</a:t>
            </a:r>
          </a:p>
          <a:p>
            <a:r>
              <a:rPr lang="en-US" dirty="0" smtClean="0"/>
              <a:t>Have healthier relationships in the future with partners, teachers, and peers.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caregivers are unresponsive or unreliable</a:t>
            </a:r>
          </a:p>
          <a:p>
            <a:r>
              <a:rPr lang="en-US" dirty="0" smtClean="0"/>
              <a:t>Children do not mind being left alone, but they do not trust the caregiver.</a:t>
            </a:r>
          </a:p>
          <a:p>
            <a:r>
              <a:rPr lang="en-US" dirty="0" smtClean="0"/>
              <a:t>They often cry when the caregiver is responsive as if they are angry.</a:t>
            </a:r>
          </a:p>
          <a:p>
            <a:r>
              <a:rPr lang="en-US" dirty="0" smtClean="0"/>
              <a:t>Effects future relationships in a negative way.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Parenting Styles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Warm</a:t>
            </a:r>
            <a:endParaRPr lang="en-US" sz="3200" b="1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Cold</a:t>
            </a:r>
            <a:endParaRPr lang="en-US" sz="32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Supportive</a:t>
            </a:r>
          </a:p>
          <a:p>
            <a:r>
              <a:rPr lang="en-US" dirty="0" smtClean="0"/>
              <a:t>Protective</a:t>
            </a:r>
          </a:p>
          <a:p>
            <a:r>
              <a:rPr lang="en-US" dirty="0" smtClean="0"/>
              <a:t>Affectionate</a:t>
            </a:r>
          </a:p>
          <a:p>
            <a:r>
              <a:rPr lang="en-US" dirty="0" smtClean="0"/>
              <a:t>Caring</a:t>
            </a:r>
          </a:p>
          <a:p>
            <a:r>
              <a:rPr lang="en-US" dirty="0" smtClean="0"/>
              <a:t>Children are well adjusted</a:t>
            </a:r>
          </a:p>
          <a:p>
            <a:r>
              <a:rPr lang="en-US" dirty="0" smtClean="0"/>
              <a:t>Children develop a conscience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Indifferent</a:t>
            </a:r>
          </a:p>
          <a:p>
            <a:r>
              <a:rPr lang="en-US" dirty="0" smtClean="0"/>
              <a:t>Careless</a:t>
            </a:r>
          </a:p>
          <a:p>
            <a:r>
              <a:rPr lang="en-US" dirty="0" smtClean="0"/>
              <a:t>Detached</a:t>
            </a:r>
          </a:p>
          <a:p>
            <a:r>
              <a:rPr lang="en-US" dirty="0" smtClean="0"/>
              <a:t>Negligent</a:t>
            </a:r>
          </a:p>
          <a:p>
            <a:r>
              <a:rPr lang="en-US" dirty="0" smtClean="0"/>
              <a:t>Children are interested in escaping punishment</a:t>
            </a:r>
          </a:p>
          <a:p>
            <a:r>
              <a:rPr lang="en-US" dirty="0" smtClean="0"/>
              <a:t>Lack of conscience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293</TotalTime>
  <Words>1506</Words>
  <Application>Microsoft Office PowerPoint</Application>
  <PresentationFormat>On-screen Show (4:3)</PresentationFormat>
  <Paragraphs>287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Verve</vt:lpstr>
      <vt:lpstr>Oriel</vt:lpstr>
      <vt:lpstr>Developmental Psychology</vt:lpstr>
      <vt:lpstr>Slide 2</vt:lpstr>
      <vt:lpstr>Physical Development</vt:lpstr>
      <vt:lpstr>Physical Development</vt:lpstr>
      <vt:lpstr>Physical Development</vt:lpstr>
      <vt:lpstr>Social Development</vt:lpstr>
      <vt:lpstr>Development of Attachment</vt:lpstr>
      <vt:lpstr>Effects of Attachment</vt:lpstr>
      <vt:lpstr>Parenting Styles</vt:lpstr>
      <vt:lpstr>Parenting Styles</vt:lpstr>
      <vt:lpstr>Self-Esteem</vt:lpstr>
      <vt:lpstr>Cognitive Development Jean Piaget Style</vt:lpstr>
      <vt:lpstr>Slide 13</vt:lpstr>
      <vt:lpstr>Moral Development Lawrence Kohlberg Style </vt:lpstr>
      <vt:lpstr>Abuse and Neglect </vt:lpstr>
      <vt:lpstr>Why do parents abuse and neglect their children?</vt:lpstr>
      <vt:lpstr>Affects of Child Abuse </vt:lpstr>
      <vt:lpstr>How to children deal with and overcome abuse and neglect?</vt:lpstr>
      <vt:lpstr>Developmental Psychology</vt:lpstr>
      <vt:lpstr>Stages of Adolescent Development </vt:lpstr>
      <vt:lpstr>Physical development</vt:lpstr>
      <vt:lpstr>Sexual Changes</vt:lpstr>
      <vt:lpstr>Social Development</vt:lpstr>
      <vt:lpstr>Why do people date?</vt:lpstr>
      <vt:lpstr>Identity Formation</vt:lpstr>
      <vt:lpstr>Challenges of Adolescence </vt:lpstr>
      <vt:lpstr>Eating Disorders </vt:lpstr>
      <vt:lpstr>Substance abuse </vt:lpstr>
      <vt:lpstr>Alcohol Abuse </vt:lpstr>
      <vt:lpstr>Sexuality </vt:lpstr>
      <vt:lpstr>Crime</vt:lpstr>
      <vt:lpstr>Getting help and Prevention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Developmental Psychology</dc:title>
  <dc:creator>leigha.coleman</dc:creator>
  <cp:lastModifiedBy>chad.cain</cp:lastModifiedBy>
  <cp:revision>24</cp:revision>
  <dcterms:created xsi:type="dcterms:W3CDTF">2010-11-03T15:43:00Z</dcterms:created>
  <dcterms:modified xsi:type="dcterms:W3CDTF">2012-02-01T19:11:18Z</dcterms:modified>
</cp:coreProperties>
</file>