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F6F4-572F-414A-A6F0-F252A8CF1D66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95C5-920C-45DF-91C5-E41F1563FAE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F6F4-572F-414A-A6F0-F252A8CF1D66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95C5-920C-45DF-91C5-E41F1563FA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F6F4-572F-414A-A6F0-F252A8CF1D66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95C5-920C-45DF-91C5-E41F1563FA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F6F4-572F-414A-A6F0-F252A8CF1D66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95C5-920C-45DF-91C5-E41F1563FA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F6F4-572F-414A-A6F0-F252A8CF1D66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95C5-920C-45DF-91C5-E41F1563FAE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F6F4-572F-414A-A6F0-F252A8CF1D66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95C5-920C-45DF-91C5-E41F1563FA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F6F4-572F-414A-A6F0-F252A8CF1D66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95C5-920C-45DF-91C5-E41F1563FA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F6F4-572F-414A-A6F0-F252A8CF1D66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95C5-920C-45DF-91C5-E41F1563FA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F6F4-572F-414A-A6F0-F252A8CF1D66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95C5-920C-45DF-91C5-E41F1563FA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F6F4-572F-414A-A6F0-F252A8CF1D66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95C5-920C-45DF-91C5-E41F1563FA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F6F4-572F-414A-A6F0-F252A8CF1D66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47D95C5-920C-45DF-91C5-E41F1563FAE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5BF6F4-572F-414A-A6F0-F252A8CF1D66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7D95C5-920C-45DF-91C5-E41F1563FAE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Psychological Disorders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depression occur?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Psychological Views </a:t>
            </a:r>
          </a:p>
          <a:p>
            <a:pPr lvl="1"/>
            <a:r>
              <a:rPr lang="en-US" dirty="0" smtClean="0"/>
              <a:t>Past events to the present </a:t>
            </a:r>
          </a:p>
          <a:p>
            <a:pPr lvl="1"/>
            <a:r>
              <a:rPr lang="en-US" dirty="0" smtClean="0"/>
              <a:t>Loss in childhood </a:t>
            </a:r>
          </a:p>
          <a:p>
            <a:pPr lvl="2"/>
            <a:r>
              <a:rPr lang="en-US" dirty="0" smtClean="0"/>
              <a:t>Internalizes the anger and turns it upon themselves </a:t>
            </a:r>
          </a:p>
          <a:p>
            <a:r>
              <a:rPr lang="en-US" dirty="0" smtClean="0"/>
              <a:t>Biological </a:t>
            </a:r>
          </a:p>
          <a:p>
            <a:pPr lvl="1"/>
            <a:r>
              <a:rPr lang="en-US" dirty="0" smtClean="0"/>
              <a:t>20-25% of people have relatives with depression </a:t>
            </a:r>
          </a:p>
          <a:p>
            <a:pPr lvl="1"/>
            <a:r>
              <a:rPr lang="en-US" dirty="0" smtClean="0"/>
              <a:t>Serotonin and </a:t>
            </a:r>
            <a:r>
              <a:rPr lang="en-US" dirty="0" err="1" smtClean="0"/>
              <a:t>noradrenaline</a:t>
            </a:r>
            <a:r>
              <a:rPr lang="en-US" dirty="0" smtClean="0"/>
              <a:t> </a:t>
            </a:r>
            <a:r>
              <a:rPr lang="en-US" dirty="0" err="1" smtClean="0"/>
              <a:t>deficiences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Medication: Anti-depressants </a:t>
            </a:r>
          </a:p>
          <a:p>
            <a:pPr lvl="1"/>
            <a:r>
              <a:rPr lang="en-US" dirty="0" smtClean="0"/>
              <a:t>Increase serotonin and </a:t>
            </a:r>
            <a:r>
              <a:rPr lang="en-US" dirty="0" err="1" smtClean="0"/>
              <a:t>noradrenaline</a:t>
            </a:r>
            <a:r>
              <a:rPr lang="en-US" dirty="0" smtClean="0"/>
              <a:t> levels </a:t>
            </a:r>
          </a:p>
          <a:p>
            <a:pPr lvl="1"/>
            <a:r>
              <a:rPr lang="en-US" dirty="0" smtClean="0"/>
              <a:t>Prozac, Zoloft, </a:t>
            </a:r>
            <a:r>
              <a:rPr lang="en-US" dirty="0" err="1" smtClean="0"/>
              <a:t>Cymbalta</a:t>
            </a:r>
            <a:r>
              <a:rPr lang="en-US" dirty="0" smtClean="0"/>
              <a:t>, </a:t>
            </a:r>
            <a:r>
              <a:rPr lang="en-US" dirty="0" err="1" smtClean="0"/>
              <a:t>Lexapro</a:t>
            </a:r>
            <a:r>
              <a:rPr lang="en-US" dirty="0" smtClean="0"/>
              <a:t>, etc. </a:t>
            </a:r>
          </a:p>
          <a:p>
            <a:pPr lvl="1"/>
            <a:r>
              <a:rPr lang="en-US" dirty="0" smtClean="0"/>
              <a:t>Can increase suicidal behavior in first few months </a:t>
            </a:r>
          </a:p>
          <a:p>
            <a:r>
              <a:rPr lang="en-US" dirty="0" smtClean="0"/>
              <a:t>Talk Therapy </a:t>
            </a:r>
          </a:p>
          <a:p>
            <a:pPr lvl="1"/>
            <a:r>
              <a:rPr lang="en-US" dirty="0" smtClean="0"/>
              <a:t>Cognitive behavioral therapy </a:t>
            </a:r>
          </a:p>
          <a:p>
            <a:pPr lvl="1"/>
            <a:r>
              <a:rPr lang="en-US" dirty="0" smtClean="0"/>
              <a:t>Psychotherapy </a:t>
            </a:r>
          </a:p>
          <a:p>
            <a:pPr lvl="1"/>
            <a:r>
              <a:rPr lang="en-US" dirty="0" smtClean="0"/>
              <a:t>Support groups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drink alcohol or use drugs (make it worse)</a:t>
            </a:r>
          </a:p>
          <a:p>
            <a:r>
              <a:rPr lang="en-US" dirty="0" smtClean="0"/>
              <a:t>Seek help early- especially in adolescents  </a:t>
            </a:r>
          </a:p>
          <a:p>
            <a:r>
              <a:rPr lang="en-US" dirty="0" smtClean="0"/>
              <a:t>Get more exercise</a:t>
            </a:r>
          </a:p>
          <a:p>
            <a:r>
              <a:rPr lang="en-US" dirty="0" smtClean="0"/>
              <a:t>Maintain good sleep habits</a:t>
            </a:r>
          </a:p>
          <a:p>
            <a:r>
              <a:rPr lang="en-US" dirty="0" smtClean="0"/>
              <a:t>Seek out activities that bring you pleasure</a:t>
            </a:r>
          </a:p>
          <a:p>
            <a:r>
              <a:rPr lang="en-US" dirty="0" smtClean="0"/>
              <a:t>Volunteer or get involved in group activities</a:t>
            </a:r>
          </a:p>
          <a:p>
            <a:r>
              <a:rPr lang="en-US" dirty="0" smtClean="0"/>
              <a:t>Talk to someone you trust about how you are feeling</a:t>
            </a:r>
          </a:p>
          <a:p>
            <a:r>
              <a:rPr lang="en-US" dirty="0" smtClean="0"/>
              <a:t>Try to be around people who are caring and positive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they and how many people are affected?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they?</a:t>
            </a:r>
          </a:p>
          <a:p>
            <a:pPr lvl="1"/>
            <a:r>
              <a:rPr lang="en-US" dirty="0" smtClean="0"/>
              <a:t>Behavior patterns or mental processes that cause serious personal suffering or interfere with a person’s ability to cope with everyday life</a:t>
            </a:r>
          </a:p>
          <a:p>
            <a:r>
              <a:rPr lang="en-US" dirty="0" smtClean="0"/>
              <a:t>Majority of people do not seek help for their illnesses </a:t>
            </a:r>
          </a:p>
          <a:p>
            <a:r>
              <a:rPr lang="en-US" dirty="0" smtClean="0"/>
              <a:t>1 in 4 adults has suffered some form of psychological disorder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Disorders- DSM-IV TR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16 different categories </a:t>
            </a:r>
          </a:p>
          <a:p>
            <a:r>
              <a:rPr lang="en-US" dirty="0" smtClean="0"/>
              <a:t>Major categories include:</a:t>
            </a:r>
          </a:p>
          <a:p>
            <a:pPr lvl="1"/>
            <a:r>
              <a:rPr lang="en-US" dirty="0" smtClean="0"/>
              <a:t>Early onset disorders: ADD, ADHD, Autism, etc. </a:t>
            </a:r>
          </a:p>
          <a:p>
            <a:pPr lvl="1"/>
            <a:r>
              <a:rPr lang="en-US" dirty="0" smtClean="0"/>
              <a:t>Cognitive Disorders: Brain damage, Alzheimer’s, exposure to toxic substances </a:t>
            </a:r>
          </a:p>
          <a:p>
            <a:pPr lvl="1"/>
            <a:r>
              <a:rPr lang="en-US" dirty="0" smtClean="0"/>
              <a:t>Substance Related: excessive use or withdrawal from illicit substances </a:t>
            </a:r>
          </a:p>
          <a:p>
            <a:pPr lvl="1"/>
            <a:r>
              <a:rPr lang="en-US" dirty="0" smtClean="0"/>
              <a:t>Schizophrenia/psychotic disorders: delusions, hallucinations, sever disruption of thoughts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Anxiety Disorders: phobias, generalized anxiety, panic attacks, PTSD, OCD</a:t>
            </a:r>
          </a:p>
          <a:p>
            <a:pPr lvl="1"/>
            <a:r>
              <a:rPr lang="en-US" dirty="0" smtClean="0"/>
              <a:t>Mood Disorders: major depression, bipolar disorder, postpartum depression, etc. </a:t>
            </a:r>
          </a:p>
          <a:p>
            <a:pPr lvl="1"/>
            <a:r>
              <a:rPr lang="en-US" dirty="0" smtClean="0"/>
              <a:t>Dissociative Disorders: multiple personality disorder</a:t>
            </a:r>
          </a:p>
          <a:p>
            <a:pPr lvl="1"/>
            <a:r>
              <a:rPr lang="en-US" dirty="0" smtClean="0"/>
              <a:t>Somatoform disorders: physical symptoms where no biological cause is found </a:t>
            </a:r>
          </a:p>
          <a:p>
            <a:pPr lvl="1"/>
            <a:r>
              <a:rPr lang="en-US" dirty="0" smtClean="0"/>
              <a:t>Sexual and gender identity disorders: sexual dysfunction including bizarre acts to achieve sexual satisfaction </a:t>
            </a:r>
          </a:p>
          <a:p>
            <a:pPr lvl="1"/>
            <a:r>
              <a:rPr lang="en-US" dirty="0" smtClean="0"/>
              <a:t>Eating disorders: abnormal eating patterns </a:t>
            </a:r>
          </a:p>
          <a:p>
            <a:pPr lvl="1"/>
            <a:r>
              <a:rPr lang="en-US" dirty="0" smtClean="0"/>
              <a:t>Sleep disorders: insomnia, sleep walking, etc. </a:t>
            </a:r>
          </a:p>
          <a:p>
            <a:pPr lvl="1"/>
            <a:r>
              <a:rPr lang="en-US" dirty="0" smtClean="0"/>
              <a:t>Impulse Control disorders: compulsive gambling, kleptomania, pyromania </a:t>
            </a:r>
          </a:p>
          <a:p>
            <a:pPr lvl="1"/>
            <a:r>
              <a:rPr lang="en-US" dirty="0" smtClean="0"/>
              <a:t>Personality Disorders: antisocial and paranoid personality disorders 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 Disorders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Depression </a:t>
            </a:r>
          </a:p>
          <a:p>
            <a:pPr lvl="1"/>
            <a:r>
              <a:rPr lang="en-US" dirty="0" smtClean="0"/>
              <a:t>Helplessness, hopelessness, worthlessness, guilt, and great sadness </a:t>
            </a:r>
          </a:p>
          <a:p>
            <a:r>
              <a:rPr lang="en-US" dirty="0" smtClean="0"/>
              <a:t>Bipolar </a:t>
            </a:r>
          </a:p>
          <a:p>
            <a:pPr lvl="1"/>
            <a:r>
              <a:rPr lang="en-US" dirty="0" smtClean="0"/>
              <a:t>Mood changes from depression to great happiness and back again </a:t>
            </a:r>
          </a:p>
          <a:p>
            <a:r>
              <a:rPr lang="en-US" dirty="0" smtClean="0"/>
              <a:t>Very common disorder </a:t>
            </a:r>
          </a:p>
          <a:p>
            <a:pPr lvl="1"/>
            <a:r>
              <a:rPr lang="en-US" dirty="0" smtClean="0"/>
              <a:t>In a 6 month time span, 8% of women and 4% of all men are likely to be diagnosed with some form of a mood disorder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common of all psychological disorders </a:t>
            </a:r>
          </a:p>
          <a:p>
            <a:r>
              <a:rPr lang="en-US" dirty="0" smtClean="0"/>
              <a:t>8-18% of the general population will be diagnosed with depression in their lifetime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Symptoms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Agitation, restlessness, and irritability</a:t>
            </a:r>
          </a:p>
          <a:p>
            <a:r>
              <a:rPr lang="en-US" dirty="0" smtClean="0"/>
              <a:t>Dramatic change in appetite, often with weight gain or loss</a:t>
            </a:r>
          </a:p>
          <a:p>
            <a:r>
              <a:rPr lang="en-US" dirty="0" smtClean="0"/>
              <a:t>Very difficult to concentrate</a:t>
            </a:r>
          </a:p>
          <a:p>
            <a:r>
              <a:rPr lang="en-US" dirty="0" smtClean="0"/>
              <a:t>Fatigue and lack of energy</a:t>
            </a:r>
          </a:p>
          <a:p>
            <a:r>
              <a:rPr lang="en-US" dirty="0" smtClean="0"/>
              <a:t>Feelings of hopelessness and helplessness</a:t>
            </a:r>
          </a:p>
          <a:p>
            <a:r>
              <a:rPr lang="en-US" dirty="0" smtClean="0"/>
              <a:t>Feelings of worthlessness, self-hate, and guilt</a:t>
            </a:r>
          </a:p>
          <a:p>
            <a:r>
              <a:rPr lang="en-US" dirty="0" smtClean="0"/>
              <a:t>Becoming withdrawn or isolated</a:t>
            </a:r>
          </a:p>
          <a:p>
            <a:r>
              <a:rPr lang="en-US" dirty="0" smtClean="0"/>
              <a:t>Loss of interest or pleasure in activities that were once enjoyed</a:t>
            </a:r>
          </a:p>
          <a:p>
            <a:r>
              <a:rPr lang="en-US" dirty="0" smtClean="0"/>
              <a:t>Thoughts of death or suicide</a:t>
            </a:r>
          </a:p>
          <a:p>
            <a:r>
              <a:rPr lang="en-US" dirty="0" smtClean="0"/>
              <a:t>Trouble sleeping or excessive sleeping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>
          <a:xfrm>
            <a:off x="0" y="1447800"/>
            <a:ext cx="4040188" cy="658813"/>
          </a:xfrm>
        </p:spPr>
        <p:txBody>
          <a:bodyPr/>
          <a:lstStyle/>
          <a:p>
            <a:r>
              <a:rPr lang="en-US" dirty="0" smtClean="0"/>
              <a:t>Adult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Adolescents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Include all adult symptoms </a:t>
            </a:r>
          </a:p>
          <a:p>
            <a:r>
              <a:rPr lang="en-US" dirty="0" smtClean="0"/>
              <a:t>Include behavior changes such as:</a:t>
            </a:r>
          </a:p>
          <a:p>
            <a:pPr lvl="1"/>
            <a:r>
              <a:rPr lang="en-US" dirty="0" smtClean="0"/>
              <a:t>Difficulty making decisions </a:t>
            </a:r>
          </a:p>
          <a:p>
            <a:pPr lvl="1"/>
            <a:r>
              <a:rPr lang="en-US" dirty="0" smtClean="0"/>
              <a:t>Acting-out behaviors (missing curfews, unusual defiance)</a:t>
            </a:r>
          </a:p>
          <a:p>
            <a:pPr lvl="1"/>
            <a:r>
              <a:rPr lang="en-US" dirty="0" smtClean="0"/>
              <a:t>Criminal behavior (such as shoplifting)</a:t>
            </a:r>
          </a:p>
          <a:p>
            <a:pPr lvl="1"/>
            <a:r>
              <a:rPr lang="en-US" dirty="0" smtClean="0"/>
              <a:t>Irresponsible behavior</a:t>
            </a:r>
          </a:p>
          <a:p>
            <a:pPr lvl="1"/>
            <a:r>
              <a:rPr lang="en-US" dirty="0" smtClean="0"/>
              <a:t>Poor school performance, grades dropping</a:t>
            </a:r>
          </a:p>
          <a:p>
            <a:pPr lvl="1"/>
            <a:r>
              <a:rPr lang="en-US" dirty="0" smtClean="0"/>
              <a:t>Pulling away from family and friends, spending more time alone</a:t>
            </a:r>
          </a:p>
          <a:p>
            <a:pPr lvl="1"/>
            <a:r>
              <a:rPr lang="en-US" dirty="0" smtClean="0"/>
              <a:t>Use of alcohol or other illegal substances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Causes of Adolescent Depression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Difficult to diagnose because it can occur </a:t>
            </a:r>
            <a:r>
              <a:rPr lang="en-US" dirty="0" smtClean="0"/>
              <a:t>because of </a:t>
            </a:r>
            <a:r>
              <a:rPr lang="en-US" dirty="0" smtClean="0"/>
              <a:t>the </a:t>
            </a:r>
            <a:r>
              <a:rPr lang="en-US" dirty="0" smtClean="0"/>
              <a:t>normal process of maturing and the stress that occurs with </a:t>
            </a:r>
            <a:r>
              <a:rPr lang="en-US" dirty="0" smtClean="0"/>
              <a:t>it, the </a:t>
            </a:r>
            <a:r>
              <a:rPr lang="en-US" dirty="0" smtClean="0"/>
              <a:t>influence of sex </a:t>
            </a:r>
            <a:r>
              <a:rPr lang="en-US" dirty="0" smtClean="0"/>
              <a:t>hormones, and independence </a:t>
            </a:r>
            <a:r>
              <a:rPr lang="en-US" dirty="0" smtClean="0"/>
              <a:t>conflicts with </a:t>
            </a:r>
            <a:r>
              <a:rPr lang="en-US" dirty="0" smtClean="0"/>
              <a:t>parents</a:t>
            </a:r>
          </a:p>
          <a:p>
            <a:r>
              <a:rPr lang="en-US" dirty="0" smtClean="0"/>
              <a:t>Reaction to events such as death of a relative or friend, breakup with girlfriend or boyfriend, failure in school, etc. </a:t>
            </a:r>
          </a:p>
          <a:p>
            <a:r>
              <a:rPr lang="en-US" dirty="0" smtClean="0"/>
              <a:t>Bullying, child abuse, poor parenting, and stressful life events can also cause depression in adolescents </a:t>
            </a:r>
          </a:p>
          <a:p>
            <a:r>
              <a:rPr lang="en-US" dirty="0" smtClean="0"/>
              <a:t>Following can cause or occur because of depression </a:t>
            </a:r>
          </a:p>
          <a:p>
            <a:pPr lvl="1"/>
            <a:r>
              <a:rPr lang="en-US" dirty="0" smtClean="0"/>
              <a:t>Heavy drinking</a:t>
            </a:r>
          </a:p>
          <a:p>
            <a:pPr lvl="1"/>
            <a:r>
              <a:rPr lang="en-US" dirty="0" smtClean="0"/>
              <a:t>Regular marijuana (pot) smoking</a:t>
            </a:r>
          </a:p>
          <a:p>
            <a:pPr lvl="1"/>
            <a:r>
              <a:rPr lang="en-US" dirty="0" smtClean="0"/>
              <a:t>Other drug use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</TotalTime>
  <Words>638</Words>
  <Application>Microsoft Office PowerPoint</Application>
  <PresentationFormat>On-screen Show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Psychological Disorders</vt:lpstr>
      <vt:lpstr>What are they and how many people are affected?</vt:lpstr>
      <vt:lpstr>Types of Disorders- DSM-IV TR</vt:lpstr>
      <vt:lpstr>Slide 4</vt:lpstr>
      <vt:lpstr>Mood Disorders </vt:lpstr>
      <vt:lpstr>Depression </vt:lpstr>
      <vt:lpstr>Symptoms </vt:lpstr>
      <vt:lpstr>Adolescents </vt:lpstr>
      <vt:lpstr>Causes of Adolescent Depression </vt:lpstr>
      <vt:lpstr>Why does depression occur?</vt:lpstr>
      <vt:lpstr>Treatment </vt:lpstr>
      <vt:lpstr>Prevention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Psychological Disorders</dc:title>
  <dc:creator>Sara Loete</dc:creator>
  <cp:lastModifiedBy>Sara Loete</cp:lastModifiedBy>
  <cp:revision>1</cp:revision>
  <dcterms:created xsi:type="dcterms:W3CDTF">2011-11-17T03:23:02Z</dcterms:created>
  <dcterms:modified xsi:type="dcterms:W3CDTF">2011-11-17T04:02:01Z</dcterms:modified>
</cp:coreProperties>
</file>